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738" r:id="rId2"/>
  </p:sldMasterIdLst>
  <p:notesMasterIdLst>
    <p:notesMasterId r:id="rId19"/>
  </p:notesMasterIdLst>
  <p:sldIdLst>
    <p:sldId id="401" r:id="rId3"/>
    <p:sldId id="402" r:id="rId4"/>
    <p:sldId id="256" r:id="rId5"/>
    <p:sldId id="257" r:id="rId6"/>
    <p:sldId id="258" r:id="rId7"/>
    <p:sldId id="259" r:id="rId8"/>
    <p:sldId id="261" r:id="rId9"/>
    <p:sldId id="262" r:id="rId10"/>
    <p:sldId id="299" r:id="rId11"/>
    <p:sldId id="300" r:id="rId12"/>
    <p:sldId id="310" r:id="rId13"/>
    <p:sldId id="303" r:id="rId14"/>
    <p:sldId id="311" r:id="rId15"/>
    <p:sldId id="314" r:id="rId16"/>
    <p:sldId id="312" r:id="rId17"/>
    <p:sldId id="313"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98305" autoAdjust="0"/>
  </p:normalViewPr>
  <p:slideViewPr>
    <p:cSldViewPr>
      <p:cViewPr>
        <p:scale>
          <a:sx n="70" d="100"/>
          <a:sy n="70" d="100"/>
        </p:scale>
        <p:origin x="-1056" y="-72"/>
      </p:cViewPr>
      <p:guideLst>
        <p:guide orient="horz" pos="2160"/>
        <p:guide pos="2880"/>
      </p:guideLst>
    </p:cSldViewPr>
  </p:slideViewPr>
  <p:outlineViewPr>
    <p:cViewPr>
      <p:scale>
        <a:sx n="33" d="100"/>
        <a:sy n="33" d="100"/>
      </p:scale>
      <p:origin x="48" y="1005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18BF546-FC89-4605-974D-B49531E78EF5}" type="datetimeFigureOut">
              <a:rPr lang="en-US"/>
              <a:pPr>
                <a:defRPr/>
              </a:pPr>
              <a:t>5/4/2021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5C0B793-8CA9-4F97-B30D-8CB5A4AA334B}" type="slidenum">
              <a:rPr lang="en-US"/>
              <a:pPr>
                <a:defRPr/>
              </a:pPr>
              <a:t>‹#›</a:t>
            </a:fld>
            <a:endParaRPr lang="en-US"/>
          </a:p>
        </p:txBody>
      </p:sp>
    </p:spTree>
    <p:extLst>
      <p:ext uri="{BB962C8B-B14F-4D97-AF65-F5344CB8AC3E}">
        <p14:creationId xmlns:p14="http://schemas.microsoft.com/office/powerpoint/2010/main" val="31137340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4C31F1-2212-4FC6-B18C-F8DB68453314}" type="slidenum">
              <a:rPr lang="en-US" altLang="en-US" smtClean="0"/>
              <a:pPr/>
              <a:t>3</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D9D169-9AFD-4A93-AC75-13FE89618BBE}" type="slidenum">
              <a:rPr lang="en-US" altLang="en-US" smtClean="0"/>
              <a:pPr/>
              <a:t>12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0B6307-91C1-48A9-9CDC-73AEA6A364F8}" type="slidenum">
              <a:rPr lang="en-US" altLang="en-US" smtClean="0"/>
              <a:pPr/>
              <a:t>4</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4784A6-9337-4FEA-9389-B2D7AF57FE14}" type="slidenum">
              <a:rPr lang="en-US" altLang="en-US" smtClean="0"/>
              <a:pPr/>
              <a:t>5</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900606-CD91-4733-A155-EA5641EB30BE}" type="slidenum">
              <a:rPr lang="en-US" altLang="en-US" smtClean="0"/>
              <a:pPr/>
              <a:t>6</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F9796D-7394-4C07-86BD-7AA7FA48A427}" type="slidenum">
              <a:rPr lang="en-US" altLang="en-US" smtClean="0"/>
              <a:pPr/>
              <a:t>7</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AC7173-B1D7-4196-9EB9-8D4A6DE6BEB7}" type="slidenum">
              <a:rPr lang="en-US" altLang="en-US" smtClean="0"/>
              <a:pPr/>
              <a:t>8</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6115CF-3865-49B1-8004-75039F7CF8FB}" type="slidenum">
              <a:rPr lang="en-US" altLang="en-US" smtClean="0"/>
              <a:pPr/>
              <a:t>9</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648445-9B4D-4ADD-8587-DAD02411CA5D}" type="slidenum">
              <a:rPr lang="en-US" altLang="en-US" smtClean="0"/>
              <a:pPr/>
              <a:t>10</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BF2D74-3391-42EC-8A7C-8FB2B2A1D9AC}" type="slidenum">
              <a:rPr lang="en-US" altLang="en-US" smtClean="0"/>
              <a:pPr/>
              <a:t>11</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sz="1200">
                <a:solidFill>
                  <a:schemeClr val="tx1"/>
                </a:solidFill>
              </a:defRPr>
            </a:lvl1pPr>
          </a:lstStyle>
          <a:p>
            <a:pPr>
              <a:defRPr/>
            </a:pPr>
            <a:r>
              <a:rPr lang="en-US"/>
              <a:t>©2010 John Wiley &amp; Sons, Inc.  M P Groover, </a:t>
            </a:r>
            <a:r>
              <a:rPr lang="en-US" b="1" i="1"/>
              <a:t>Fundamentals of Modern Manufacturing</a:t>
            </a:r>
            <a:r>
              <a:rPr lang="en-US"/>
              <a:t> 4/e</a:t>
            </a:r>
          </a:p>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1200">
                <a:solidFill>
                  <a:schemeClr val="tx1"/>
                </a:solidFill>
              </a:defRPr>
            </a:lvl1pPr>
          </a:lstStyle>
          <a:p>
            <a:pPr>
              <a:defRPr/>
            </a:pPr>
            <a:r>
              <a:rPr lang="en-US"/>
              <a:t>©2010 John Wiley &amp; Sons, Inc.  M P Groover, </a:t>
            </a:r>
            <a:r>
              <a:rPr lang="en-US" b="1" i="1"/>
              <a:t>Fundamentals of Modern Manufacturing</a:t>
            </a:r>
            <a:r>
              <a:rPr lang="en-US"/>
              <a:t> 4/e</a:t>
            </a:r>
          </a:p>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1200">
                <a:solidFill>
                  <a:schemeClr val="tx1"/>
                </a:solidFill>
              </a:defRPr>
            </a:lvl1pPr>
          </a:lstStyle>
          <a:p>
            <a:pPr>
              <a:defRPr/>
            </a:pPr>
            <a:r>
              <a:rPr lang="en-US"/>
              <a:t>©2010 John Wiley &amp; Sons, Inc.  M P Groover, </a:t>
            </a:r>
            <a:r>
              <a:rPr lang="en-US" b="1" i="1"/>
              <a:t>Fundamentals of Modern Manufacturing</a:t>
            </a:r>
            <a:r>
              <a:rPr lang="en-US"/>
              <a:t> 4/e</a:t>
            </a:r>
          </a:p>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0" y="609600"/>
            <a:ext cx="6172200" cy="1447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2098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z="1200">
                <a:solidFill>
                  <a:schemeClr val="tx1"/>
                </a:solidFill>
              </a:defRPr>
            </a:lvl1pPr>
          </a:lstStyle>
          <a:p>
            <a:pPr>
              <a:defRPr/>
            </a:pPr>
            <a:r>
              <a:rPr lang="en-US"/>
              <a:t>©2010 John Wiley &amp; Sons, Inc.  M P Groover, </a:t>
            </a:r>
            <a:r>
              <a:rPr lang="en-US" b="1" i="1"/>
              <a:t>Fundamentals of Modern Manufacturing</a:t>
            </a:r>
            <a:r>
              <a:rPr lang="en-US"/>
              <a:t> 4/e</a:t>
            </a:r>
          </a:p>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5/4/2021</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10912787"/>
      </p:ext>
    </p:extLst>
  </p:cSld>
  <p:clrMapOvr>
    <a:masterClrMapping/>
  </p:clrMapOvr>
  <p:transition spd="slow">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5/4/2021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516522622"/>
      </p:ext>
    </p:extLst>
  </p:cSld>
  <p:clrMapOvr>
    <a:masterClrMapping/>
  </p:clrMapOvr>
  <p:transition spd="slow">
    <p:wheel spokes="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5/4/2021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329447782"/>
      </p:ext>
    </p:extLst>
  </p:cSld>
  <p:clrMapOvr>
    <a:masterClrMapping/>
  </p:clrMapOvr>
  <p:transition spd="slow">
    <p:wheel spokes="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5/4/2021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9746108"/>
      </p:ext>
    </p:extLst>
  </p:cSld>
  <p:clrMapOvr>
    <a:masterClrMapping/>
  </p:clrMapOvr>
  <p:transition spd="slow">
    <p:wheel spokes="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5/4/2021</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6058852"/>
      </p:ext>
    </p:extLst>
  </p:cSld>
  <p:clrMapOvr>
    <a:masterClrMapping/>
  </p:clrMapOvr>
  <p:transition spd="slow">
    <p:wheel spokes="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5/4/2021</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592274649"/>
      </p:ext>
    </p:extLst>
  </p:cSld>
  <p:clrMapOvr>
    <a:masterClrMapping/>
  </p:clrMapOvr>
  <p:transition spd="slow">
    <p:wheel spokes="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5/4/2021</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426573918"/>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1200">
                <a:solidFill>
                  <a:schemeClr val="tx1"/>
                </a:solidFill>
              </a:defRPr>
            </a:lvl1pPr>
          </a:lstStyle>
          <a:p>
            <a:pPr>
              <a:defRPr/>
            </a:pPr>
            <a:r>
              <a:rPr lang="en-US"/>
              <a:t>©2010 John Wiley &amp; Sons, Inc.  M P Groover, </a:t>
            </a:r>
            <a:r>
              <a:rPr lang="en-US" b="1" i="1"/>
              <a:t>Fundamentals of Modern Manufacturing</a:t>
            </a:r>
            <a:r>
              <a:rPr lang="en-US"/>
              <a:t> 4/e</a:t>
            </a:r>
          </a:p>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5/4/2021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06308207"/>
      </p:ext>
    </p:extLst>
  </p:cSld>
  <p:clrMapOvr>
    <a:masterClrMapping/>
  </p:clrMapOvr>
  <p:transition spd="slow">
    <p:wheel spokes="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5/4/2021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71240872"/>
      </p:ext>
    </p:extLst>
  </p:cSld>
  <p:clrMapOvr>
    <a:masterClrMapping/>
  </p:clrMapOvr>
  <p:transition spd="slow">
    <p:wheel spokes="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5/4/2021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30349888"/>
      </p:ext>
    </p:extLst>
  </p:cSld>
  <p:clrMapOvr>
    <a:masterClrMapping/>
  </p:clrMapOvr>
  <p:transition spd="slow">
    <p:wheel spokes="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5/4/2021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283976141"/>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sz="1200">
                <a:solidFill>
                  <a:schemeClr val="tx1"/>
                </a:solidFill>
              </a:defRPr>
            </a:lvl1pPr>
          </a:lstStyle>
          <a:p>
            <a:pPr>
              <a:defRPr/>
            </a:pPr>
            <a:r>
              <a:rPr lang="en-US"/>
              <a:t>©2010 John Wiley &amp; Sons, Inc.  M P Groover, </a:t>
            </a:r>
            <a:r>
              <a:rPr lang="en-US" b="1" i="1"/>
              <a:t>Fundamentals of Modern Manufacturing</a:t>
            </a:r>
            <a:r>
              <a:rPr lang="en-US"/>
              <a:t> 4/e</a:t>
            </a:r>
          </a:p>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z="1200">
                <a:solidFill>
                  <a:schemeClr val="tx1"/>
                </a:solidFill>
              </a:defRPr>
            </a:lvl1pPr>
          </a:lstStyle>
          <a:p>
            <a:pPr>
              <a:defRPr/>
            </a:pPr>
            <a:r>
              <a:rPr lang="en-US"/>
              <a:t>©2010 John Wiley &amp; Sons, Inc.  M P Groover, </a:t>
            </a:r>
            <a:r>
              <a:rPr lang="en-US" b="1" i="1"/>
              <a:t>Fundamentals of Modern Manufacturing</a:t>
            </a:r>
            <a:r>
              <a:rPr lang="en-US"/>
              <a:t> 4/e</a:t>
            </a:r>
          </a:p>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z="1200">
                <a:solidFill>
                  <a:schemeClr val="tx1"/>
                </a:solidFill>
              </a:defRPr>
            </a:lvl1pPr>
          </a:lstStyle>
          <a:p>
            <a:pPr>
              <a:defRPr/>
            </a:pPr>
            <a:r>
              <a:rPr lang="en-US"/>
              <a:t>©2010 John Wiley &amp; Sons, Inc.  M P Groover, </a:t>
            </a:r>
            <a:r>
              <a:rPr lang="en-US" b="1" i="1"/>
              <a:t>Fundamentals of Modern Manufacturing</a:t>
            </a:r>
            <a:r>
              <a:rPr lang="en-US"/>
              <a:t> 4/e</a:t>
            </a:r>
          </a:p>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z="1200">
                <a:solidFill>
                  <a:schemeClr val="tx1"/>
                </a:solidFill>
              </a:defRPr>
            </a:lvl1pPr>
          </a:lstStyle>
          <a:p>
            <a:pPr>
              <a:defRPr/>
            </a:pPr>
            <a:r>
              <a:rPr lang="en-US"/>
              <a:t>©2010 John Wiley &amp; Sons, Inc.  M P Groover, </a:t>
            </a:r>
            <a:r>
              <a:rPr lang="en-US" b="1" i="1"/>
              <a:t>Fundamentals of Modern Manufacturing</a:t>
            </a:r>
            <a:r>
              <a:rPr lang="en-US"/>
              <a:t> 4/e</a:t>
            </a:r>
          </a:p>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z="1200">
                <a:solidFill>
                  <a:schemeClr val="tx1"/>
                </a:solidFill>
              </a:defRPr>
            </a:lvl1pPr>
          </a:lstStyle>
          <a:p>
            <a:pPr>
              <a:defRPr/>
            </a:pPr>
            <a:r>
              <a:rPr lang="en-US"/>
              <a:t>©2010 John Wiley &amp; Sons, Inc.  M P Groover, </a:t>
            </a:r>
            <a:r>
              <a:rPr lang="en-US" b="1" i="1"/>
              <a:t>Fundamentals of Modern Manufacturing</a:t>
            </a:r>
            <a:r>
              <a:rPr lang="en-US"/>
              <a:t> 4/e</a:t>
            </a:r>
          </a:p>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z="1200">
                <a:solidFill>
                  <a:schemeClr val="tx1"/>
                </a:solidFill>
              </a:defRPr>
            </a:lvl1pPr>
          </a:lstStyle>
          <a:p>
            <a:pPr>
              <a:defRPr/>
            </a:pPr>
            <a:r>
              <a:rPr lang="en-US"/>
              <a:t>©2010 John Wiley &amp; Sons, Inc.  M P Groover, </a:t>
            </a:r>
            <a:r>
              <a:rPr lang="en-US" b="1" i="1"/>
              <a:t>Fundamentals of Modern Manufacturing</a:t>
            </a:r>
            <a:r>
              <a:rPr lang="en-US"/>
              <a:t> 4/e</a:t>
            </a:r>
          </a:p>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z="1200">
                <a:solidFill>
                  <a:schemeClr val="tx1"/>
                </a:solidFill>
              </a:defRPr>
            </a:lvl1pPr>
          </a:lstStyle>
          <a:p>
            <a:pPr>
              <a:defRPr/>
            </a:pPr>
            <a:r>
              <a:rPr lang="en-US"/>
              <a:t>©2010 John Wiley &amp; Sons, Inc.  M P Groover, </a:t>
            </a:r>
            <a:r>
              <a:rPr lang="en-US" b="1" i="1"/>
              <a:t>Fundamentals of Modern Manufacturing</a:t>
            </a:r>
            <a:r>
              <a:rPr lang="en-US"/>
              <a:t> 4/e</a:t>
            </a:r>
          </a:p>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0" y="609600"/>
            <a:ext cx="61722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2209800"/>
            <a:ext cx="7772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4148" name="Rectangle 4"/>
          <p:cNvSpPr>
            <a:spLocks noGrp="1" noChangeArrowheads="1"/>
          </p:cNvSpPr>
          <p:nvPr>
            <p:ph type="ftr" sz="quarter" idx="3"/>
          </p:nvPr>
        </p:nvSpPr>
        <p:spPr bwMode="auto">
          <a:xfrm>
            <a:off x="685800" y="6248400"/>
            <a:ext cx="7772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folHlink"/>
                </a:solidFill>
                <a:cs typeface="Arial" charset="0"/>
              </a:defRPr>
            </a:lvl1pPr>
          </a:lstStyle>
          <a:p>
            <a:pPr>
              <a:defRPr/>
            </a:pPr>
            <a:r>
              <a:rPr lang="en-US"/>
              <a:t>©2010 John Wiley &amp; Sons, Inc.  M P Groover, </a:t>
            </a:r>
            <a:r>
              <a:rPr lang="en-US" b="1" i="1"/>
              <a:t>Fundamentals of Modern Manufacturing</a:t>
            </a:r>
            <a:r>
              <a:rPr lang="en-US"/>
              <a:t> 4/e</a:t>
            </a:r>
          </a:p>
          <a:p>
            <a:pPr>
              <a:defRPr/>
            </a:pPr>
            <a:endParaRPr lang="en-US"/>
          </a:p>
        </p:txBody>
      </p:sp>
      <p:pic>
        <p:nvPicPr>
          <p:cNvPr id="1029" name="Picture 5" descr="C:\My Documents\Courses\IE344\TurningOp.gif"/>
          <p:cNvPicPr>
            <a:picLocks noChangeAspect="1" noChangeArrowheads="1"/>
          </p:cNvPicPr>
          <p:nvPr/>
        </p:nvPicPr>
        <p:blipFill>
          <a:blip r:embed="rId14"/>
          <a:srcRect/>
          <a:stretch>
            <a:fillRect/>
          </a:stretch>
        </p:blipFill>
        <p:spPr bwMode="auto">
          <a:xfrm>
            <a:off x="685800" y="609600"/>
            <a:ext cx="1308100" cy="1447800"/>
          </a:xfrm>
          <a:prstGeom prst="rect">
            <a:avLst/>
          </a:prstGeom>
          <a:noFill/>
          <a:ln w="9525">
            <a:noFill/>
            <a:miter lim="800000"/>
            <a:headEnd/>
            <a:tailEnd/>
          </a:ln>
        </p:spPr>
      </p:pic>
      <p:sp>
        <p:nvSpPr>
          <p:cNvPr id="1030" name="Line 6"/>
          <p:cNvSpPr>
            <a:spLocks noChangeShapeType="1"/>
          </p:cNvSpPr>
          <p:nvPr/>
        </p:nvSpPr>
        <p:spPr bwMode="auto">
          <a:xfrm>
            <a:off x="685800" y="2057400"/>
            <a:ext cx="7772400" cy="0"/>
          </a:xfrm>
          <a:prstGeom prst="line">
            <a:avLst/>
          </a:prstGeom>
          <a:noFill/>
          <a:ln w="19050">
            <a:solidFill>
              <a:srgbClr val="006699"/>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sldNum="0" hdr="0" ftr="0" dt="0"/>
  <p:txStyles>
    <p:titleStyle>
      <a:lvl1pPr algn="l" rtl="0" eaLnBrk="0" fontAlgn="base" hangingPunct="0">
        <a:spcBef>
          <a:spcPct val="0"/>
        </a:spcBef>
        <a:spcAft>
          <a:spcPct val="0"/>
        </a:spcAft>
        <a:defRPr sz="3200">
          <a:solidFill>
            <a:srgbClr val="006699"/>
          </a:solidFill>
          <a:latin typeface="+mj-lt"/>
          <a:ea typeface="+mj-ea"/>
          <a:cs typeface="+mj-cs"/>
        </a:defRPr>
      </a:lvl1pPr>
      <a:lvl2pPr algn="l" rtl="0" eaLnBrk="0" fontAlgn="base" hangingPunct="0">
        <a:spcBef>
          <a:spcPct val="0"/>
        </a:spcBef>
        <a:spcAft>
          <a:spcPct val="0"/>
        </a:spcAft>
        <a:defRPr sz="3200">
          <a:solidFill>
            <a:srgbClr val="006699"/>
          </a:solidFill>
          <a:latin typeface="Arial" charset="0"/>
        </a:defRPr>
      </a:lvl2pPr>
      <a:lvl3pPr algn="l" rtl="0" eaLnBrk="0" fontAlgn="base" hangingPunct="0">
        <a:spcBef>
          <a:spcPct val="0"/>
        </a:spcBef>
        <a:spcAft>
          <a:spcPct val="0"/>
        </a:spcAft>
        <a:defRPr sz="3200">
          <a:solidFill>
            <a:srgbClr val="006699"/>
          </a:solidFill>
          <a:latin typeface="Arial" charset="0"/>
        </a:defRPr>
      </a:lvl3pPr>
      <a:lvl4pPr algn="l" rtl="0" eaLnBrk="0" fontAlgn="base" hangingPunct="0">
        <a:spcBef>
          <a:spcPct val="0"/>
        </a:spcBef>
        <a:spcAft>
          <a:spcPct val="0"/>
        </a:spcAft>
        <a:defRPr sz="3200">
          <a:solidFill>
            <a:srgbClr val="006699"/>
          </a:solidFill>
          <a:latin typeface="Arial" charset="0"/>
        </a:defRPr>
      </a:lvl4pPr>
      <a:lvl5pPr algn="l" rtl="0" eaLnBrk="0" fontAlgn="base" hangingPunct="0">
        <a:spcBef>
          <a:spcPct val="0"/>
        </a:spcBef>
        <a:spcAft>
          <a:spcPct val="0"/>
        </a:spcAft>
        <a:defRPr sz="3200">
          <a:solidFill>
            <a:srgbClr val="006699"/>
          </a:solidFill>
          <a:latin typeface="Arial" charset="0"/>
        </a:defRPr>
      </a:lvl5pPr>
      <a:lvl6pPr marL="457200" algn="l" rtl="0" fontAlgn="base">
        <a:spcBef>
          <a:spcPct val="0"/>
        </a:spcBef>
        <a:spcAft>
          <a:spcPct val="0"/>
        </a:spcAft>
        <a:defRPr sz="3200">
          <a:solidFill>
            <a:srgbClr val="006699"/>
          </a:solidFill>
          <a:latin typeface="Arial" charset="0"/>
        </a:defRPr>
      </a:lvl6pPr>
      <a:lvl7pPr marL="914400" algn="l" rtl="0" fontAlgn="base">
        <a:spcBef>
          <a:spcPct val="0"/>
        </a:spcBef>
        <a:spcAft>
          <a:spcPct val="0"/>
        </a:spcAft>
        <a:defRPr sz="3200">
          <a:solidFill>
            <a:srgbClr val="006699"/>
          </a:solidFill>
          <a:latin typeface="Arial" charset="0"/>
        </a:defRPr>
      </a:lvl7pPr>
      <a:lvl8pPr marL="1371600" algn="l" rtl="0" fontAlgn="base">
        <a:spcBef>
          <a:spcPct val="0"/>
        </a:spcBef>
        <a:spcAft>
          <a:spcPct val="0"/>
        </a:spcAft>
        <a:defRPr sz="3200">
          <a:solidFill>
            <a:srgbClr val="006699"/>
          </a:solidFill>
          <a:latin typeface="Arial" charset="0"/>
        </a:defRPr>
      </a:lvl8pPr>
      <a:lvl9pPr marL="1828800" algn="l" rtl="0" fontAlgn="base">
        <a:spcBef>
          <a:spcPct val="0"/>
        </a:spcBef>
        <a:spcAft>
          <a:spcPct val="0"/>
        </a:spcAft>
        <a:defRPr sz="3200">
          <a:solidFill>
            <a:srgbClr val="006699"/>
          </a:solidFill>
          <a:latin typeface="Arial" charset="0"/>
        </a:defRPr>
      </a:lvl9pPr>
    </p:titleStyle>
    <p:bodyStyle>
      <a:lvl1pPr marL="342900" indent="-342900" algn="l" rtl="0" eaLnBrk="0" fontAlgn="base" hangingPunct="0">
        <a:spcBef>
          <a:spcPct val="20000"/>
        </a:spcBef>
        <a:spcAft>
          <a:spcPct val="0"/>
        </a:spcAft>
        <a:buClr>
          <a:srgbClr val="CC0000"/>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6699"/>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336600"/>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2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400">
          <a:solidFill>
            <a:schemeClr val="tx1"/>
          </a:solidFill>
          <a:latin typeface="+mn-lt"/>
        </a:defRPr>
      </a:lvl5pPr>
      <a:lvl6pPr marL="2514600" indent="-228600" algn="l" rtl="0" fontAlgn="base">
        <a:spcBef>
          <a:spcPct val="20000"/>
        </a:spcBef>
        <a:spcAft>
          <a:spcPct val="0"/>
        </a:spcAft>
        <a:buFont typeface="Wingdings" pitchFamily="2" charset="2"/>
        <a:buChar char="§"/>
        <a:defRPr sz="2400">
          <a:solidFill>
            <a:schemeClr val="tx1"/>
          </a:solidFill>
          <a:latin typeface="+mn-lt"/>
        </a:defRPr>
      </a:lvl6pPr>
      <a:lvl7pPr marL="2971800" indent="-228600" algn="l" rtl="0" fontAlgn="base">
        <a:spcBef>
          <a:spcPct val="20000"/>
        </a:spcBef>
        <a:spcAft>
          <a:spcPct val="0"/>
        </a:spcAft>
        <a:buFont typeface="Wingdings" pitchFamily="2" charset="2"/>
        <a:buChar char="§"/>
        <a:defRPr sz="2400">
          <a:solidFill>
            <a:schemeClr val="tx1"/>
          </a:solidFill>
          <a:latin typeface="+mn-lt"/>
        </a:defRPr>
      </a:lvl7pPr>
      <a:lvl8pPr marL="3429000" indent="-228600" algn="l" rtl="0" fontAlgn="base">
        <a:spcBef>
          <a:spcPct val="20000"/>
        </a:spcBef>
        <a:spcAft>
          <a:spcPct val="0"/>
        </a:spcAft>
        <a:buFont typeface="Wingdings" pitchFamily="2" charset="2"/>
        <a:buChar char="§"/>
        <a:defRPr sz="2400">
          <a:solidFill>
            <a:schemeClr val="tx1"/>
          </a:solidFill>
          <a:latin typeface="+mn-lt"/>
        </a:defRPr>
      </a:lvl8pPr>
      <a:lvl9pPr marL="3886200" indent="-228600" algn="l" rtl="0" fontAlgn="base">
        <a:spcBef>
          <a:spcPct val="20000"/>
        </a:spcBef>
        <a:spcAft>
          <a:spcPct val="0"/>
        </a:spcAft>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fontAlgn="auto">
              <a:spcBef>
                <a:spcPts val="0"/>
              </a:spcBef>
              <a:spcAft>
                <a:spcPts val="0"/>
              </a:spcAft>
            </a:pPr>
            <a:fld id="{1D8BD707-D9CF-40AE-B4C6-C98DA3205C09}" type="datetimeFigureOut">
              <a:rPr lang="en-US" smtClean="0">
                <a:solidFill>
                  <a:prstClr val="black">
                    <a:lumMod val="65000"/>
                    <a:lumOff val="35000"/>
                  </a:prstClr>
                </a:solidFill>
              </a:rPr>
              <a:pPr fontAlgn="auto">
                <a:spcBef>
                  <a:spcPts val="0"/>
                </a:spcBef>
                <a:spcAft>
                  <a:spcPts val="0"/>
                </a:spcAft>
              </a:pPr>
              <a:t>5/4/2021</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fontAlgn="auto">
              <a:spcBef>
                <a:spcPts val="0"/>
              </a:spcBef>
              <a:spcAft>
                <a:spcPts val="0"/>
              </a:spcAft>
            </a:pP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fontAlgn="auto">
              <a:spcBef>
                <a:spcPts val="0"/>
              </a:spcBef>
              <a:spcAft>
                <a:spcPts val="0"/>
              </a:spcAft>
            </a:pPr>
            <a:fld id="{B6F15528-21DE-4FAA-801E-634DDDAF4B2B}" type="slidenum">
              <a:rPr lang="en-US" smtClean="0">
                <a:solidFill>
                  <a:prstClr val="black">
                    <a:lumMod val="65000"/>
                    <a:lumOff val="35000"/>
                  </a:prstClr>
                </a:solidFill>
              </a:rPr>
              <a:pPr fontAlgn="auto">
                <a:spcBef>
                  <a:spcPts val="0"/>
                </a:spcBef>
                <a:spcAft>
                  <a:spcPts val="0"/>
                </a:spcAft>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127836812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spd="slow">
    <p:wheel spokes="1"/>
  </p:transition>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02160" y="204716"/>
            <a:ext cx="1385316" cy="369332"/>
          </a:xfrm>
          <a:prstGeom prst="rect">
            <a:avLst/>
          </a:prstGeom>
        </p:spPr>
        <p:txBody>
          <a:bodyPr wrap="none">
            <a:spAutoFit/>
          </a:bodyPr>
          <a:lstStyle/>
          <a:p>
            <a:pPr fontAlgn="auto">
              <a:spcBef>
                <a:spcPts val="0"/>
              </a:spcBef>
              <a:spcAft>
                <a:spcPts val="0"/>
              </a:spcAft>
            </a:pPr>
            <a:r>
              <a:rPr lang="en-US" sz="1800" dirty="0">
                <a:solidFill>
                  <a:srgbClr val="2F5897"/>
                </a:solidFill>
                <a:latin typeface="Palatino Linotype"/>
              </a:rPr>
              <a:t>Lecture </a:t>
            </a:r>
            <a:r>
              <a:rPr lang="en-US" sz="1800" dirty="0" smtClean="0">
                <a:solidFill>
                  <a:srgbClr val="2F5897"/>
                </a:solidFill>
                <a:latin typeface="Palatino Linotype"/>
              </a:rPr>
              <a:t>one</a:t>
            </a:r>
            <a:endParaRPr lang="ar-SA" sz="1800" dirty="0">
              <a:solidFill>
                <a:srgbClr val="2F5897"/>
              </a:solidFill>
              <a:latin typeface="Palatino Linotype"/>
            </a:endParaRPr>
          </a:p>
        </p:txBody>
      </p:sp>
      <p:sp>
        <p:nvSpPr>
          <p:cNvPr id="5" name="مستطيل 4"/>
          <p:cNvSpPr/>
          <p:nvPr/>
        </p:nvSpPr>
        <p:spPr>
          <a:xfrm>
            <a:off x="1143000" y="564654"/>
            <a:ext cx="6172200"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b="0" i="0" u="none" strike="noStrike" kern="0" cap="none" spc="0" normalizeH="0" baseline="0" noProof="0" dirty="0" smtClean="0">
                <a:ln>
                  <a:noFill/>
                </a:ln>
                <a:solidFill>
                  <a:srgbClr val="FF0000"/>
                </a:solidFill>
                <a:effectLst/>
                <a:uLnTx/>
                <a:uFillTx/>
                <a:latin typeface="Arial"/>
                <a:ea typeface="+mj-ea"/>
                <a:cs typeface="+mj-cs"/>
              </a:rPr>
              <a:t>FUNDAMENTALS OF METAL CASTING</a:t>
            </a:r>
            <a:endParaRPr kumimoji="0" lang="ar-SA" b="0" i="0" u="none" strike="noStrike" kern="0" cap="none" spc="0" normalizeH="0" baseline="0" noProof="0" dirty="0" smtClean="0">
              <a:ln>
                <a:noFill/>
              </a:ln>
              <a:solidFill>
                <a:sysClr val="windowText" lastClr="000000"/>
              </a:solidFill>
              <a:effectLst/>
              <a:uLnTx/>
              <a:uFillTx/>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73" y="1121854"/>
            <a:ext cx="8642727" cy="497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531406"/>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alpha val="29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2286000" y="609600"/>
            <a:ext cx="4572000" cy="1447800"/>
          </a:xfrm>
        </p:spPr>
        <p:txBody>
          <a:bodyPr/>
          <a:lstStyle/>
          <a:p>
            <a:pPr algn="ctr" eaLnBrk="1" hangingPunct="1">
              <a:spcBef>
                <a:spcPts val="600"/>
              </a:spcBef>
            </a:pPr>
            <a:r>
              <a:rPr lang="en-US" altLang="en-US" dirty="0" smtClean="0">
                <a:solidFill>
                  <a:srgbClr val="FF0000"/>
                </a:solidFill>
              </a:rPr>
              <a:t>Achieving Directional Solidification</a:t>
            </a:r>
          </a:p>
        </p:txBody>
      </p:sp>
      <p:sp>
        <p:nvSpPr>
          <p:cNvPr id="49156" name="Rectangle 3"/>
          <p:cNvSpPr>
            <a:spLocks noGrp="1" noChangeArrowheads="1"/>
          </p:cNvSpPr>
          <p:nvPr>
            <p:ph type="body" idx="1"/>
          </p:nvPr>
        </p:nvSpPr>
        <p:spPr/>
        <p:txBody>
          <a:bodyPr/>
          <a:lstStyle/>
          <a:p>
            <a:pPr algn="just" eaLnBrk="1" hangingPunct="1"/>
            <a:r>
              <a:rPr lang="en-US" altLang="en-US" dirty="0" smtClean="0">
                <a:latin typeface="Times New Roman" pitchFamily="18" charset="0"/>
                <a:cs typeface="Times New Roman" pitchFamily="18" charset="0"/>
              </a:rPr>
              <a:t>Directional solidification is achieved using </a:t>
            </a:r>
            <a:r>
              <a:rPr lang="en-US" altLang="en-US" dirty="0" err="1" smtClean="0">
                <a:latin typeface="Times New Roman" pitchFamily="18" charset="0"/>
                <a:cs typeface="Times New Roman" pitchFamily="18" charset="0"/>
              </a:rPr>
              <a:t>Chvorinov's</a:t>
            </a:r>
            <a:r>
              <a:rPr lang="en-US" altLang="en-US" dirty="0" smtClean="0">
                <a:latin typeface="Times New Roman" pitchFamily="18" charset="0"/>
                <a:cs typeface="Times New Roman" pitchFamily="18" charset="0"/>
              </a:rPr>
              <a:t> Rule to design the casting, its orientation in the mold, and the riser system that feeds it</a:t>
            </a:r>
          </a:p>
          <a:p>
            <a:pPr lvl="1" algn="just" eaLnBrk="1" hangingPunct="1"/>
            <a:r>
              <a:rPr lang="en-US" altLang="en-US" dirty="0" smtClean="0">
                <a:latin typeface="Times New Roman" pitchFamily="18" charset="0"/>
                <a:cs typeface="Times New Roman" pitchFamily="18" charset="0"/>
              </a:rPr>
              <a:t>Locate sections of the casting with lower </a:t>
            </a:r>
            <a:r>
              <a:rPr lang="en-US" altLang="en-US" i="1" dirty="0" smtClean="0">
                <a:latin typeface="Times New Roman" pitchFamily="18" charset="0"/>
                <a:cs typeface="Times New Roman" pitchFamily="18" charset="0"/>
              </a:rPr>
              <a:t>V</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A</a:t>
            </a:r>
            <a:r>
              <a:rPr lang="en-US" altLang="en-US" dirty="0" smtClean="0">
                <a:latin typeface="Times New Roman" pitchFamily="18" charset="0"/>
                <a:cs typeface="Times New Roman" pitchFamily="18" charset="0"/>
              </a:rPr>
              <a:t> ratios away from riser, so freezing occurs first in these regions, and the liquid metal supply for the rest of the casting remains open </a:t>
            </a:r>
          </a:p>
          <a:p>
            <a:pPr lvl="1" algn="just" eaLnBrk="1" hangingPunct="1"/>
            <a:r>
              <a:rPr lang="en-US" altLang="en-US" i="1" dirty="0" smtClean="0">
                <a:latin typeface="Times New Roman" pitchFamily="18" charset="0"/>
                <a:cs typeface="Times New Roman" pitchFamily="18" charset="0"/>
              </a:rPr>
              <a:t>Chills</a:t>
            </a:r>
            <a:r>
              <a:rPr lang="en-US" altLang="en-US" dirty="0" smtClean="0">
                <a:latin typeface="Times New Roman" pitchFamily="18" charset="0"/>
                <a:cs typeface="Times New Roman" pitchFamily="18" charset="0"/>
              </a:rPr>
              <a:t> ‑ internal or external heat sinks that cause rapid freezing in certain regions of the casting </a:t>
            </a:r>
          </a:p>
        </p:txBody>
      </p:sp>
      <p:pic>
        <p:nvPicPr>
          <p:cNvPr id="5" name="Picture 4" descr="photo.jpg.png"/>
          <p:cNvPicPr>
            <a:picLocks noChangeAspect="1"/>
          </p:cNvPicPr>
          <p:nvPr/>
        </p:nvPicPr>
        <p:blipFill>
          <a:blip r:embed="rId3" cstate="print"/>
          <a:stretch>
            <a:fillRect/>
          </a:stretch>
        </p:blipFill>
        <p:spPr>
          <a:xfrm>
            <a:off x="381000" y="228599"/>
            <a:ext cx="1524000" cy="1528777"/>
          </a:xfrm>
          <a:prstGeom prst="rect">
            <a:avLst/>
          </a:prstGeom>
          <a:noFill/>
          <a:ln>
            <a:noFill/>
          </a:ln>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alpha val="29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2209800" y="76200"/>
            <a:ext cx="3124200" cy="1447800"/>
          </a:xfrm>
        </p:spPr>
        <p:txBody>
          <a:bodyPr/>
          <a:lstStyle/>
          <a:p>
            <a:pPr eaLnBrk="1" hangingPunct="1"/>
            <a:r>
              <a:rPr lang="en-US" altLang="en-US" dirty="0" smtClean="0">
                <a:solidFill>
                  <a:srgbClr val="FF0000"/>
                </a:solidFill>
              </a:rPr>
              <a:t>External Chills</a:t>
            </a:r>
          </a:p>
        </p:txBody>
      </p:sp>
      <p:sp>
        <p:nvSpPr>
          <p:cNvPr id="50180" name="Rectangle 3"/>
          <p:cNvSpPr>
            <a:spLocks noGrp="1" noChangeArrowheads="1"/>
          </p:cNvSpPr>
          <p:nvPr>
            <p:ph type="body" idx="1"/>
          </p:nvPr>
        </p:nvSpPr>
        <p:spPr>
          <a:xfrm>
            <a:off x="228600" y="1905000"/>
            <a:ext cx="5181600" cy="3962400"/>
          </a:xfrm>
        </p:spPr>
        <p:txBody>
          <a:bodyPr/>
          <a:lstStyle/>
          <a:p>
            <a:pPr eaLnBrk="1" hangingPunct="1"/>
            <a:r>
              <a:rPr lang="en-US" altLang="en-US" dirty="0" smtClean="0"/>
              <a:t>(a) External chill to encourage rapid freezing of the molten metal in a thin section of the casting; and </a:t>
            </a:r>
          </a:p>
          <a:p>
            <a:pPr eaLnBrk="1" hangingPunct="1"/>
            <a:endParaRPr lang="en-US" altLang="en-US" dirty="0"/>
          </a:p>
          <a:p>
            <a:pPr eaLnBrk="1" hangingPunct="1"/>
            <a:endParaRPr lang="en-US" altLang="en-US" dirty="0" smtClean="0"/>
          </a:p>
          <a:p>
            <a:pPr eaLnBrk="1" hangingPunct="1"/>
            <a:r>
              <a:rPr lang="en-US" altLang="en-US" dirty="0" smtClean="0"/>
              <a:t>(b) the likely result if the external chill were not used</a:t>
            </a:r>
            <a:endParaRPr lang="en-US" altLang="en-US" sz="2800" dirty="0" smtClean="0"/>
          </a:p>
        </p:txBody>
      </p:sp>
      <p:pic>
        <p:nvPicPr>
          <p:cNvPr id="50181" name="Picture 5" descr="C:\My Documents\Books\MfgBook-4e\Figures for slides\Ch10\F10-09.JPG"/>
          <p:cNvPicPr>
            <a:picLocks noChangeAspect="1" noChangeArrowheads="1"/>
          </p:cNvPicPr>
          <p:nvPr/>
        </p:nvPicPr>
        <p:blipFill rotWithShape="1">
          <a:blip r:embed="rId3"/>
          <a:srcRect l="50000"/>
          <a:stretch/>
        </p:blipFill>
        <p:spPr bwMode="auto">
          <a:xfrm>
            <a:off x="5410201" y="4038599"/>
            <a:ext cx="3403350" cy="2438401"/>
          </a:xfrm>
          <a:prstGeom prst="rect">
            <a:avLst/>
          </a:prstGeom>
          <a:noFill/>
          <a:ln w="9525">
            <a:noFill/>
            <a:miter lim="800000"/>
            <a:headEnd/>
            <a:tailEnd/>
          </a:ln>
        </p:spPr>
      </p:pic>
      <p:pic>
        <p:nvPicPr>
          <p:cNvPr id="6" name="Picture 5" descr="photo.jpg.png"/>
          <p:cNvPicPr>
            <a:picLocks noChangeAspect="1"/>
          </p:cNvPicPr>
          <p:nvPr/>
        </p:nvPicPr>
        <p:blipFill>
          <a:blip r:embed="rId4" cstate="print"/>
          <a:stretch>
            <a:fillRect/>
          </a:stretch>
        </p:blipFill>
        <p:spPr>
          <a:xfrm>
            <a:off x="381000" y="228599"/>
            <a:ext cx="1524000" cy="1528777"/>
          </a:xfrm>
          <a:prstGeom prst="rect">
            <a:avLst/>
          </a:prstGeom>
          <a:noFill/>
          <a:ln>
            <a:noFill/>
          </a:ln>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0555"/>
          <a:stretch/>
        </p:blipFill>
        <p:spPr bwMode="auto">
          <a:xfrm>
            <a:off x="5410200" y="1371600"/>
            <a:ext cx="340335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alpha val="29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 name="Picture 5" descr="photo.jpg.png"/>
          <p:cNvPicPr>
            <a:picLocks noChangeAspect="1"/>
          </p:cNvPicPr>
          <p:nvPr/>
        </p:nvPicPr>
        <p:blipFill>
          <a:blip r:embed="rId3" cstate="print"/>
          <a:stretch>
            <a:fillRect/>
          </a:stretch>
        </p:blipFill>
        <p:spPr>
          <a:xfrm>
            <a:off x="32982" y="228598"/>
            <a:ext cx="1524000" cy="1528777"/>
          </a:xfrm>
          <a:prstGeom prst="rect">
            <a:avLst/>
          </a:prstGeom>
          <a:noFill/>
          <a:ln>
            <a:noFill/>
          </a:ln>
        </p:spPr>
      </p:pic>
      <p:pic>
        <p:nvPicPr>
          <p:cNvPr id="51202" name="Picture 6" descr="C:\My Documents\Books\MfgBook-4e\Figures for slides\Ch10\F10-02b.jpg"/>
          <p:cNvPicPr>
            <a:picLocks noChangeAspect="1" noChangeArrowheads="1"/>
          </p:cNvPicPr>
          <p:nvPr/>
        </p:nvPicPr>
        <p:blipFill>
          <a:blip r:embed="rId4"/>
          <a:srcRect/>
          <a:stretch>
            <a:fillRect/>
          </a:stretch>
        </p:blipFill>
        <p:spPr bwMode="auto">
          <a:xfrm>
            <a:off x="4572001" y="457200"/>
            <a:ext cx="4595884" cy="2667000"/>
          </a:xfrm>
          <a:prstGeom prst="rect">
            <a:avLst/>
          </a:prstGeom>
          <a:noFill/>
          <a:ln w="9525">
            <a:noFill/>
            <a:miter lim="800000"/>
            <a:headEnd/>
            <a:tailEnd/>
          </a:ln>
        </p:spPr>
      </p:pic>
      <p:sp>
        <p:nvSpPr>
          <p:cNvPr id="51204" name="Rectangle 2"/>
          <p:cNvSpPr>
            <a:spLocks noGrp="1" noChangeArrowheads="1"/>
          </p:cNvSpPr>
          <p:nvPr>
            <p:ph type="title"/>
          </p:nvPr>
        </p:nvSpPr>
        <p:spPr>
          <a:xfrm>
            <a:off x="1905000" y="346312"/>
            <a:ext cx="2514600" cy="1447800"/>
          </a:xfrm>
        </p:spPr>
        <p:txBody>
          <a:bodyPr/>
          <a:lstStyle/>
          <a:p>
            <a:pPr eaLnBrk="1" hangingPunct="1">
              <a:spcBef>
                <a:spcPts val="600"/>
              </a:spcBef>
            </a:pPr>
            <a:r>
              <a:rPr lang="en-US" altLang="en-US" dirty="0" smtClean="0">
                <a:solidFill>
                  <a:srgbClr val="FF0000"/>
                </a:solidFill>
              </a:rPr>
              <a:t>Riser Design</a:t>
            </a:r>
          </a:p>
        </p:txBody>
      </p:sp>
      <p:sp>
        <p:nvSpPr>
          <p:cNvPr id="51205" name="Rectangle 3"/>
          <p:cNvSpPr>
            <a:spLocks noGrp="1" noChangeArrowheads="1"/>
          </p:cNvSpPr>
          <p:nvPr>
            <p:ph type="body" idx="1"/>
          </p:nvPr>
        </p:nvSpPr>
        <p:spPr>
          <a:xfrm>
            <a:off x="609600" y="3429000"/>
            <a:ext cx="8305800" cy="2819400"/>
          </a:xfrm>
        </p:spPr>
        <p:txBody>
          <a:bodyPr/>
          <a:lstStyle/>
          <a:p>
            <a:pPr algn="just" eaLnBrk="1" hangingPunct="1"/>
            <a:r>
              <a:rPr lang="en-US" altLang="en-US" dirty="0" smtClean="0"/>
              <a:t>Riser is waste metal that is separated from the casting and re-melted to make more castings </a:t>
            </a:r>
          </a:p>
          <a:p>
            <a:pPr algn="just" eaLnBrk="1" hangingPunct="1"/>
            <a:r>
              <a:rPr lang="en-US" altLang="en-US" dirty="0" smtClean="0"/>
              <a:t>To minimize waste in the unit operation, it is desirable for the volume of metal in the riser to be a minimum</a:t>
            </a:r>
          </a:p>
          <a:p>
            <a:pPr algn="just" eaLnBrk="1" hangingPunct="1"/>
            <a:r>
              <a:rPr lang="en-US" altLang="en-US" dirty="0" smtClean="0"/>
              <a:t>Since the shape of the riser is normally designed to maximize the </a:t>
            </a:r>
            <a:r>
              <a:rPr lang="en-US" altLang="en-US" i="1" dirty="0" smtClean="0"/>
              <a:t>V/A</a:t>
            </a:r>
            <a:r>
              <a:rPr lang="en-US" altLang="en-US" dirty="0" smtClean="0"/>
              <a:t> ratio, this allows riser volume to be reduced to the minimum  possible value</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950" y="2224514"/>
            <a:ext cx="10287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My Documents\Books\MfgBook-4e\Figures for slides\Ch10\F10-02b.jpg"/>
          <p:cNvPicPr>
            <a:picLocks noChangeAspect="1" noChangeArrowheads="1"/>
          </p:cNvPicPr>
          <p:nvPr/>
        </p:nvPicPr>
        <p:blipFill>
          <a:blip r:embed="rId4"/>
          <a:srcRect/>
          <a:stretch>
            <a:fillRect/>
          </a:stretch>
        </p:blipFill>
        <p:spPr bwMode="auto">
          <a:xfrm>
            <a:off x="4724401" y="609600"/>
            <a:ext cx="4595884" cy="2667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alpha val="29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2226" name="Title 1"/>
          <p:cNvSpPr>
            <a:spLocks noGrp="1"/>
          </p:cNvSpPr>
          <p:nvPr>
            <p:ph type="title"/>
          </p:nvPr>
        </p:nvSpPr>
        <p:spPr>
          <a:xfrm>
            <a:off x="2667000" y="919176"/>
            <a:ext cx="2438400" cy="838200"/>
          </a:xfrm>
        </p:spPr>
        <p:txBody>
          <a:bodyPr/>
          <a:lstStyle/>
          <a:p>
            <a:r>
              <a:rPr lang="en-US" altLang="en-US" dirty="0" smtClean="0">
                <a:solidFill>
                  <a:srgbClr val="FF0000"/>
                </a:solidFill>
              </a:rPr>
              <a:t>Example 1</a:t>
            </a:r>
          </a:p>
        </p:txBody>
      </p:sp>
      <p:sp>
        <p:nvSpPr>
          <p:cNvPr id="3" name="Content Placeholder 2"/>
          <p:cNvSpPr>
            <a:spLocks noGrp="1"/>
          </p:cNvSpPr>
          <p:nvPr>
            <p:ph idx="1"/>
          </p:nvPr>
        </p:nvSpPr>
        <p:spPr>
          <a:xfrm>
            <a:off x="457200" y="1916136"/>
            <a:ext cx="8534400" cy="4317015"/>
          </a:xfrm>
        </p:spPr>
        <p:txBody>
          <a:bodyPr/>
          <a:lstStyle/>
          <a:p>
            <a:pPr marL="0" indent="0" algn="just">
              <a:buNone/>
              <a:defRPr/>
            </a:pP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SI units) The length of the downsprue leading into the runner of a mold = 200 mm. The cross‑sectional area at its base = 400 mm</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 Volume of the mold cavity = 0.0012 m</a:t>
            </a:r>
            <a:r>
              <a:rPr lang="en-US" baseline="30000" dirty="0">
                <a:latin typeface="Times New Roman" pitchFamily="18" charset="0"/>
                <a:cs typeface="Times New Roman" pitchFamily="18" charset="0"/>
              </a:rPr>
              <a:t>3</a:t>
            </a:r>
            <a:r>
              <a:rPr lang="en-US" dirty="0">
                <a:latin typeface="Times New Roman" pitchFamily="18" charset="0"/>
                <a:cs typeface="Times New Roman" pitchFamily="18" charset="0"/>
              </a:rPr>
              <a:t>. Determine </a:t>
            </a:r>
            <a:r>
              <a:rPr lang="en-US" dirty="0">
                <a:solidFill>
                  <a:srgbClr val="FF0000"/>
                </a:solidFill>
                <a:latin typeface="Times New Roman" pitchFamily="18" charset="0"/>
                <a:cs typeface="Times New Roman" pitchFamily="18" charset="0"/>
              </a:rPr>
              <a:t>(a)</a:t>
            </a:r>
            <a:r>
              <a:rPr lang="en-US" dirty="0">
                <a:latin typeface="Times New Roman" pitchFamily="18" charset="0"/>
                <a:cs typeface="Times New Roman" pitchFamily="18" charset="0"/>
              </a:rPr>
              <a:t> velocity of the molten metal flowing through the base of the downsprue, </a:t>
            </a:r>
            <a:r>
              <a:rPr lang="en-US" dirty="0">
                <a:solidFill>
                  <a:srgbClr val="FF0000"/>
                </a:solidFill>
                <a:latin typeface="Times New Roman" pitchFamily="18" charset="0"/>
                <a:cs typeface="Times New Roman" pitchFamily="18" charset="0"/>
              </a:rPr>
              <a:t>(b)</a:t>
            </a:r>
            <a:r>
              <a:rPr lang="en-US" dirty="0">
                <a:latin typeface="Times New Roman" pitchFamily="18" charset="0"/>
                <a:cs typeface="Times New Roman" pitchFamily="18" charset="0"/>
              </a:rPr>
              <a:t> volume rate of flow, and </a:t>
            </a:r>
            <a:r>
              <a:rPr lang="en-US" dirty="0">
                <a:solidFill>
                  <a:srgbClr val="FF0000"/>
                </a:solidFill>
                <a:latin typeface="Times New Roman" pitchFamily="18" charset="0"/>
                <a:cs typeface="Times New Roman" pitchFamily="18" charset="0"/>
              </a:rPr>
              <a:t>(c)</a:t>
            </a:r>
            <a:r>
              <a:rPr lang="en-US" dirty="0">
                <a:latin typeface="Times New Roman" pitchFamily="18" charset="0"/>
                <a:cs typeface="Times New Roman" pitchFamily="18" charset="0"/>
              </a:rPr>
              <a:t> time required to fill the mold cavity</a:t>
            </a:r>
            <a:r>
              <a:rPr lang="en-US" dirty="0" smtClean="0">
                <a:latin typeface="Times New Roman" pitchFamily="18" charset="0"/>
                <a:cs typeface="Times New Roman" pitchFamily="18" charset="0"/>
              </a:rPr>
              <a:t>.</a:t>
            </a:r>
          </a:p>
          <a:p>
            <a:pPr marL="0" indent="0" algn="just">
              <a:buNone/>
              <a:defRPr/>
            </a:pPr>
            <a:r>
              <a:rPr lang="en-US"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Solution</a:t>
            </a:r>
            <a:endParaRPr lang="en-US" dirty="0" smtClean="0">
              <a:solidFill>
                <a:srgbClr val="FF0000"/>
              </a:solidFill>
              <a:latin typeface="Times New Roman" pitchFamily="18" charset="0"/>
              <a:cs typeface="Times New Roman" pitchFamily="18" charset="0"/>
            </a:endParaRPr>
          </a:p>
          <a:p>
            <a:pPr marL="1787525" indent="-1787525">
              <a:buNone/>
              <a:defRPr/>
            </a:pPr>
            <a:r>
              <a:rPr lang="en-US" sz="2200" dirty="0" smtClean="0">
                <a:latin typeface="Times New Roman" pitchFamily="18" charset="0"/>
                <a:cs typeface="Times New Roman" pitchFamily="18" charset="0"/>
              </a:rPr>
              <a:t> </a:t>
            </a:r>
            <a:r>
              <a:rPr lang="en-US" sz="2200" dirty="0" smtClean="0">
                <a:solidFill>
                  <a:srgbClr val="FF0000"/>
                </a:solidFill>
                <a:latin typeface="Times New Roman" pitchFamily="18" charset="0"/>
                <a:cs typeface="Times New Roman" pitchFamily="18" charset="0"/>
              </a:rPr>
              <a:t>(a) </a:t>
            </a:r>
            <a:r>
              <a:rPr lang="en-US" sz="2200" dirty="0" smtClean="0">
                <a:latin typeface="Times New Roman" pitchFamily="18" charset="0"/>
                <a:cs typeface="Times New Roman" pitchFamily="18" charset="0"/>
              </a:rPr>
              <a:t>Velocity </a:t>
            </a:r>
            <a:r>
              <a:rPr lang="en-US" sz="2200" i="1" dirty="0" smtClean="0">
                <a:latin typeface="Times New Roman" pitchFamily="18" charset="0"/>
                <a:cs typeface="Times New Roman" pitchFamily="18" charset="0"/>
              </a:rPr>
              <a:t>v</a:t>
            </a:r>
            <a:r>
              <a:rPr lang="en-US" sz="2200" dirty="0" smtClean="0">
                <a:latin typeface="Times New Roman" pitchFamily="18" charset="0"/>
                <a:cs typeface="Times New Roman" pitchFamily="18" charset="0"/>
              </a:rPr>
              <a:t> = </a:t>
            </a:r>
            <a:r>
              <a:rPr lang="en-US" dirty="0" smtClean="0">
                <a:solidFill>
                  <a:srgbClr val="000000"/>
                </a:solidFill>
                <a:latin typeface="Times New Roman" pitchFamily="18" charset="0"/>
                <a:cs typeface="Times New Roman" pitchFamily="18" charset="0"/>
              </a:rPr>
              <a:t>(2</a:t>
            </a:r>
            <a:r>
              <a:rPr lang="en-US" i="1" dirty="0" smtClean="0">
                <a:solidFill>
                  <a:srgbClr val="000000"/>
                </a:solidFill>
                <a:latin typeface="Times New Roman" pitchFamily="18" charset="0"/>
                <a:cs typeface="Times New Roman" pitchFamily="18" charset="0"/>
              </a:rPr>
              <a:t>gh</a:t>
            </a:r>
            <a:r>
              <a:rPr lang="en-US" dirty="0" smtClean="0">
                <a:solidFill>
                  <a:srgbClr val="000000"/>
                </a:solidFill>
                <a:latin typeface="Times New Roman" pitchFamily="18" charset="0"/>
                <a:cs typeface="Times New Roman" pitchFamily="18" charset="0"/>
              </a:rPr>
              <a:t>)</a:t>
            </a:r>
            <a:r>
              <a:rPr lang="en-US" baseline="30000" dirty="0" smtClean="0">
                <a:solidFill>
                  <a:srgbClr val="000000"/>
                </a:solidFill>
                <a:latin typeface="Times New Roman" pitchFamily="18" charset="0"/>
                <a:cs typeface="Times New Roman" pitchFamily="18" charset="0"/>
              </a:rPr>
              <a:t>0.5</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(2 x 9810 x 200)</a:t>
            </a:r>
            <a:r>
              <a:rPr lang="en-US" sz="2200" baseline="30000" dirty="0" smtClean="0">
                <a:latin typeface="Times New Roman" pitchFamily="18" charset="0"/>
                <a:cs typeface="Times New Roman" pitchFamily="18" charset="0"/>
              </a:rPr>
              <a:t>0.5</a:t>
            </a:r>
            <a:r>
              <a:rPr lang="en-US" sz="2200" dirty="0" smtClean="0">
                <a:latin typeface="Times New Roman" pitchFamily="18" charset="0"/>
                <a:cs typeface="Times New Roman" pitchFamily="18" charset="0"/>
              </a:rPr>
              <a:t> = (3,924,000)</a:t>
            </a:r>
            <a:r>
              <a:rPr lang="en-US" sz="2200" baseline="30000" dirty="0" smtClean="0">
                <a:latin typeface="Times New Roman" pitchFamily="18" charset="0"/>
                <a:cs typeface="Times New Roman" pitchFamily="18" charset="0"/>
              </a:rPr>
              <a:t>0.5</a:t>
            </a:r>
            <a:r>
              <a:rPr lang="en-US" sz="2200" dirty="0" smtClean="0">
                <a:latin typeface="Times New Roman" pitchFamily="18" charset="0"/>
                <a:cs typeface="Times New Roman" pitchFamily="18" charset="0"/>
              </a:rPr>
              <a:t> =          =</a:t>
            </a:r>
            <a:r>
              <a:rPr lang="en-US" sz="2200" b="1" dirty="0" smtClean="0">
                <a:latin typeface="Times New Roman" pitchFamily="18" charset="0"/>
                <a:cs typeface="Times New Roman" pitchFamily="18" charset="0"/>
              </a:rPr>
              <a:t>1981  mm/s</a:t>
            </a:r>
            <a:endParaRPr lang="en-US" sz="2200" dirty="0" smtClean="0">
              <a:latin typeface="Times New Roman" pitchFamily="18" charset="0"/>
              <a:cs typeface="Times New Roman" pitchFamily="18" charset="0"/>
            </a:endParaRPr>
          </a:p>
          <a:p>
            <a:pPr marL="0" indent="0" algn="just">
              <a:buNone/>
              <a:defRPr/>
            </a:pPr>
            <a:r>
              <a:rPr lang="en-US" sz="2200" dirty="0" smtClean="0">
                <a:latin typeface="Times New Roman" pitchFamily="18" charset="0"/>
                <a:cs typeface="Times New Roman" pitchFamily="18" charset="0"/>
              </a:rPr>
              <a:t>   </a:t>
            </a:r>
            <a:r>
              <a:rPr lang="en-US" sz="2200" dirty="0" smtClean="0">
                <a:solidFill>
                  <a:srgbClr val="FF0000"/>
                </a:solidFill>
                <a:latin typeface="Times New Roman" pitchFamily="18" charset="0"/>
                <a:cs typeface="Times New Roman" pitchFamily="18" charset="0"/>
              </a:rPr>
              <a:t>(b</a:t>
            </a:r>
            <a:r>
              <a:rPr lang="en-US" sz="2200" dirty="0">
                <a:solidFill>
                  <a:srgbClr val="FF0000"/>
                </a:solidFill>
                <a:latin typeface="Times New Roman" pitchFamily="18" charset="0"/>
                <a:cs typeface="Times New Roman" pitchFamily="18" charset="0"/>
              </a:rPr>
              <a:t>)</a:t>
            </a:r>
            <a:r>
              <a:rPr lang="en-US" sz="2200" dirty="0">
                <a:latin typeface="Times New Roman" pitchFamily="18" charset="0"/>
                <a:cs typeface="Times New Roman" pitchFamily="18" charset="0"/>
              </a:rPr>
              <a:t> Volume flow rate </a:t>
            </a:r>
            <a:r>
              <a:rPr lang="en-US" sz="2200" i="1" dirty="0">
                <a:latin typeface="Times New Roman" pitchFamily="18" charset="0"/>
                <a:cs typeface="Times New Roman" pitchFamily="18" charset="0"/>
              </a:rPr>
              <a:t>Q</a:t>
            </a:r>
            <a:r>
              <a:rPr lang="en-US" sz="2200" dirty="0">
                <a:latin typeface="Times New Roman" pitchFamily="18" charset="0"/>
                <a:cs typeface="Times New Roman" pitchFamily="18" charset="0"/>
              </a:rPr>
              <a:t> = </a:t>
            </a:r>
            <a:r>
              <a:rPr lang="en-US" i="1" dirty="0" err="1" smtClean="0">
                <a:latin typeface="Times New Roman" pitchFamily="18" charset="0"/>
                <a:cs typeface="Times New Roman" pitchFamily="18" charset="0"/>
              </a:rPr>
              <a:t>v</a:t>
            </a:r>
            <a:r>
              <a:rPr lang="en-US" sz="2200" i="1" dirty="0" err="1" smtClean="0">
                <a:latin typeface="Times New Roman" pitchFamily="18" charset="0"/>
                <a:cs typeface="Times New Roman" pitchFamily="18" charset="0"/>
              </a:rPr>
              <a:t>A</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 1981 x 400 </a:t>
            </a:r>
            <a:r>
              <a:rPr lang="en-US" sz="2200" dirty="0" smtClean="0">
                <a:latin typeface="Times New Roman" pitchFamily="18" charset="0"/>
                <a:cs typeface="Times New Roman" pitchFamily="18" charset="0"/>
              </a:rPr>
              <a:t>=</a:t>
            </a:r>
            <a:r>
              <a:rPr lang="en-US" sz="2200" b="1" dirty="0" smtClean="0">
                <a:latin typeface="Times New Roman" pitchFamily="18" charset="0"/>
                <a:cs typeface="Times New Roman" pitchFamily="18" charset="0"/>
              </a:rPr>
              <a:t>792,400 mm</a:t>
            </a:r>
            <a:r>
              <a:rPr lang="en-US" sz="2200" b="1" baseline="30000" dirty="0" smtClean="0">
                <a:latin typeface="Times New Roman" pitchFamily="18" charset="0"/>
                <a:cs typeface="Times New Roman" pitchFamily="18" charset="0"/>
              </a:rPr>
              <a:t>3</a:t>
            </a:r>
            <a:r>
              <a:rPr lang="en-US" sz="2200" b="1" dirty="0" smtClean="0">
                <a:latin typeface="Times New Roman" pitchFamily="18" charset="0"/>
                <a:cs typeface="Times New Roman" pitchFamily="18" charset="0"/>
              </a:rPr>
              <a:t>/s</a:t>
            </a:r>
            <a:endParaRPr lang="en-US" sz="2200" dirty="0">
              <a:latin typeface="Times New Roman" pitchFamily="18" charset="0"/>
              <a:cs typeface="Times New Roman" pitchFamily="18" charset="0"/>
            </a:endParaRPr>
          </a:p>
          <a:p>
            <a:pPr marL="0" indent="0" algn="just">
              <a:buNone/>
              <a:defRPr/>
            </a:pPr>
            <a:r>
              <a:rPr lang="en-US" sz="2200" dirty="0" smtClean="0">
                <a:latin typeface="Times New Roman" pitchFamily="18" charset="0"/>
                <a:cs typeface="Times New Roman" pitchFamily="18" charset="0"/>
              </a:rPr>
              <a:t>   </a:t>
            </a:r>
            <a:r>
              <a:rPr lang="en-US" sz="2200" dirty="0" smtClean="0">
                <a:solidFill>
                  <a:srgbClr val="FF0000"/>
                </a:solidFill>
                <a:latin typeface="Times New Roman" pitchFamily="18" charset="0"/>
                <a:cs typeface="Times New Roman" pitchFamily="18" charset="0"/>
              </a:rPr>
              <a:t>(</a:t>
            </a:r>
            <a:r>
              <a:rPr lang="en-US" sz="2200" dirty="0">
                <a:solidFill>
                  <a:srgbClr val="FF0000"/>
                </a:solidFill>
                <a:latin typeface="Times New Roman" pitchFamily="18" charset="0"/>
                <a:cs typeface="Times New Roman" pitchFamily="18" charset="0"/>
              </a:rPr>
              <a:t>c)</a:t>
            </a:r>
            <a:r>
              <a:rPr lang="en-US" sz="2200" dirty="0">
                <a:latin typeface="Times New Roman" pitchFamily="18" charset="0"/>
                <a:cs typeface="Times New Roman" pitchFamily="18" charset="0"/>
              </a:rPr>
              <a:t> Time to fill cavity </a:t>
            </a:r>
            <a:r>
              <a:rPr lang="en-US" sz="2200" i="1" dirty="0">
                <a:latin typeface="Times New Roman" pitchFamily="18" charset="0"/>
                <a:cs typeface="Times New Roman" pitchFamily="18" charset="0"/>
              </a:rPr>
              <a:t>T</a:t>
            </a:r>
            <a:r>
              <a:rPr lang="en-US" sz="2200" i="1" baseline="-25000" dirty="0">
                <a:latin typeface="Times New Roman" pitchFamily="18" charset="0"/>
                <a:cs typeface="Times New Roman" pitchFamily="18" charset="0"/>
              </a:rPr>
              <a:t>MF</a:t>
            </a:r>
            <a:r>
              <a:rPr lang="en-US" sz="2200" dirty="0">
                <a:latin typeface="Times New Roman" pitchFamily="18" charset="0"/>
                <a:cs typeface="Times New Roman" pitchFamily="18" charset="0"/>
              </a:rPr>
              <a:t> = V/</a:t>
            </a:r>
            <a:r>
              <a:rPr lang="en-US" sz="2200" i="1" dirty="0">
                <a:latin typeface="Times New Roman" pitchFamily="18" charset="0"/>
                <a:cs typeface="Times New Roman" pitchFamily="18" charset="0"/>
              </a:rPr>
              <a:t>Q</a:t>
            </a:r>
            <a:r>
              <a:rPr lang="en-US" sz="2200" dirty="0">
                <a:latin typeface="Times New Roman" pitchFamily="18" charset="0"/>
                <a:cs typeface="Times New Roman" pitchFamily="18" charset="0"/>
              </a:rPr>
              <a:t> = </a:t>
            </a:r>
            <a:r>
              <a:rPr lang="en-US" sz="2200" dirty="0" smtClean="0">
                <a:latin typeface="Times New Roman" pitchFamily="18" charset="0"/>
                <a:cs typeface="Times New Roman" pitchFamily="18" charset="0"/>
              </a:rPr>
              <a:t>1,200,000/792,400 </a:t>
            </a:r>
            <a:r>
              <a:rPr lang="en-US" sz="2200" dirty="0">
                <a:latin typeface="Times New Roman" pitchFamily="18" charset="0"/>
                <a:cs typeface="Times New Roman" pitchFamily="18" charset="0"/>
              </a:rPr>
              <a:t>= </a:t>
            </a:r>
            <a:r>
              <a:rPr lang="en-US" sz="2200" b="1" dirty="0" smtClean="0">
                <a:latin typeface="Times New Roman" pitchFamily="18" charset="0"/>
                <a:cs typeface="Times New Roman" pitchFamily="18" charset="0"/>
              </a:rPr>
              <a:t>1.515 s</a:t>
            </a:r>
          </a:p>
          <a:p>
            <a:pPr marL="0" indent="0" algn="just">
              <a:buFont typeface="Wingdings" pitchFamily="2" charset="2"/>
              <a:buNone/>
              <a:defRPr/>
            </a:pPr>
            <a:endParaRPr lang="en-US" sz="2200" dirty="0">
              <a:latin typeface="Times New Roman" pitchFamily="18" charset="0"/>
              <a:cs typeface="Times New Roman" pitchFamily="18" charset="0"/>
            </a:endParaRPr>
          </a:p>
          <a:p>
            <a:pPr marL="0" indent="0" algn="just">
              <a:buFont typeface="Wingdings" pitchFamily="2" charset="2"/>
              <a:buNone/>
              <a:defRPr/>
            </a:pPr>
            <a:endParaRPr lang="en-US" sz="2000" dirty="0">
              <a:latin typeface="Times New Roman" pitchFamily="18" charset="0"/>
              <a:cs typeface="Times New Roman" pitchFamily="18" charset="0"/>
            </a:endParaRPr>
          </a:p>
        </p:txBody>
      </p:sp>
      <p:pic>
        <p:nvPicPr>
          <p:cNvPr id="5" name="Picture 4" descr="photo.jpg.png"/>
          <p:cNvPicPr>
            <a:picLocks noChangeAspect="1"/>
          </p:cNvPicPr>
          <p:nvPr/>
        </p:nvPicPr>
        <p:blipFill>
          <a:blip r:embed="rId2" cstate="print"/>
          <a:stretch>
            <a:fillRect/>
          </a:stretch>
        </p:blipFill>
        <p:spPr>
          <a:xfrm>
            <a:off x="152400" y="1137"/>
            <a:ext cx="1524000" cy="1528777"/>
          </a:xfrm>
          <a:prstGeom prst="rect">
            <a:avLst/>
          </a:prstGeom>
          <a:noFill/>
          <a:ln>
            <a:noFill/>
          </a:ln>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9006" r="15306"/>
          <a:stretch/>
        </p:blipFill>
        <p:spPr bwMode="auto">
          <a:xfrm>
            <a:off x="5562600" y="1137"/>
            <a:ext cx="3033215" cy="189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8463" y="290038"/>
            <a:ext cx="1030287"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alpha val="29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2226" name="Title 1"/>
          <p:cNvSpPr>
            <a:spLocks noGrp="1"/>
          </p:cNvSpPr>
          <p:nvPr>
            <p:ph type="title"/>
          </p:nvPr>
        </p:nvSpPr>
        <p:spPr>
          <a:xfrm>
            <a:off x="1962943" y="750473"/>
            <a:ext cx="2609057" cy="838200"/>
          </a:xfrm>
        </p:spPr>
        <p:txBody>
          <a:bodyPr/>
          <a:lstStyle/>
          <a:p>
            <a:r>
              <a:rPr lang="en-US" altLang="en-US" dirty="0" smtClean="0">
                <a:solidFill>
                  <a:srgbClr val="FF0000"/>
                </a:solidFill>
              </a:rPr>
              <a:t>   Example 2</a:t>
            </a:r>
          </a:p>
        </p:txBody>
      </p:sp>
      <p:sp>
        <p:nvSpPr>
          <p:cNvPr id="3" name="Content Placeholder 2"/>
          <p:cNvSpPr>
            <a:spLocks noGrp="1"/>
          </p:cNvSpPr>
          <p:nvPr>
            <p:ph idx="1"/>
          </p:nvPr>
        </p:nvSpPr>
        <p:spPr>
          <a:xfrm>
            <a:off x="235424" y="1895475"/>
            <a:ext cx="8610600" cy="4414824"/>
          </a:xfrm>
        </p:spPr>
        <p:txBody>
          <a:bodyPr/>
          <a:lstStyle/>
          <a:p>
            <a:pPr marL="0" indent="0" algn="just">
              <a:buNone/>
              <a:defRPr/>
            </a:pP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USCS units) The volume flow rate of molten metal into the downsprue from the pouring cup is 45 in</a:t>
            </a:r>
            <a:r>
              <a:rPr lang="en-US" baseline="30000" dirty="0">
                <a:latin typeface="Times New Roman" pitchFamily="18" charset="0"/>
                <a:cs typeface="Times New Roman" pitchFamily="18" charset="0"/>
              </a:rPr>
              <a:t>3</a:t>
            </a:r>
            <a:r>
              <a:rPr lang="en-US" dirty="0">
                <a:latin typeface="Times New Roman" pitchFamily="18" charset="0"/>
                <a:cs typeface="Times New Roman" pitchFamily="18" charset="0"/>
              </a:rPr>
              <a:t>/sec. At the top where the pouring cup leads into the downsprue, the cross‑sectional area = 1.0 in</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 Determine what the area should be at the bottom of the </a:t>
            </a:r>
            <a:r>
              <a:rPr lang="en-US" dirty="0" err="1">
                <a:latin typeface="Times New Roman" pitchFamily="18" charset="0"/>
                <a:cs typeface="Times New Roman" pitchFamily="18" charset="0"/>
              </a:rPr>
              <a:t>sprue</a:t>
            </a:r>
            <a:r>
              <a:rPr lang="en-US" dirty="0">
                <a:latin typeface="Times New Roman" pitchFamily="18" charset="0"/>
                <a:cs typeface="Times New Roman" pitchFamily="18" charset="0"/>
              </a:rPr>
              <a:t> if its length = 8.0 in. It is desired to maintain a constant flow rate, top and bottom, in order to avoid aspiration of the liquid metal</a:t>
            </a:r>
            <a:r>
              <a:rPr lang="en-US" dirty="0" smtClean="0">
                <a:latin typeface="Times New Roman" pitchFamily="18" charset="0"/>
                <a:cs typeface="Times New Roman" pitchFamily="18" charset="0"/>
              </a:rPr>
              <a:t>.</a:t>
            </a:r>
          </a:p>
          <a:p>
            <a:pPr marL="0" indent="0" algn="just">
              <a:buNone/>
              <a:defRPr/>
            </a:pPr>
            <a:r>
              <a:rPr lang="en-US"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Solution</a:t>
            </a:r>
            <a:r>
              <a:rPr lang="en-US" dirty="0" smtClean="0">
                <a:latin typeface="Times New Roman" pitchFamily="18" charset="0"/>
                <a:cs typeface="Times New Roman" pitchFamily="18" charset="0"/>
              </a:rPr>
              <a:t>:</a:t>
            </a:r>
          </a:p>
          <a:p>
            <a:pPr marL="0" indent="0" algn="just">
              <a:buNone/>
              <a:defRPr/>
            </a:pPr>
            <a:r>
              <a:rPr lang="en-US" dirty="0" smtClean="0">
                <a:latin typeface="Times New Roman" pitchFamily="18" charset="0"/>
                <a:cs typeface="Times New Roman" pitchFamily="18" charset="0"/>
              </a:rPr>
              <a:t>      Velocity </a:t>
            </a:r>
            <a:r>
              <a:rPr lang="en-US" dirty="0">
                <a:latin typeface="Times New Roman" pitchFamily="18" charset="0"/>
                <a:cs typeface="Times New Roman" pitchFamily="18" charset="0"/>
              </a:rPr>
              <a:t>at base </a:t>
            </a:r>
            <a:r>
              <a:rPr lang="en-US" i="1" dirty="0">
                <a:solidFill>
                  <a:srgbClr val="FF0000"/>
                </a:solidFill>
                <a:latin typeface="Times New Roman" pitchFamily="18" charset="0"/>
                <a:cs typeface="Times New Roman" pitchFamily="18" charset="0"/>
              </a:rPr>
              <a:t>v</a:t>
            </a:r>
            <a:r>
              <a:rPr lang="en-US" dirty="0">
                <a:solidFill>
                  <a:srgbClr val="FF0000"/>
                </a:solidFill>
                <a:latin typeface="Times New Roman" pitchFamily="18" charset="0"/>
                <a:cs typeface="Times New Roman" pitchFamily="18" charset="0"/>
              </a:rPr>
              <a:t> = (2</a:t>
            </a:r>
            <a:r>
              <a:rPr lang="en-US" i="1" dirty="0">
                <a:solidFill>
                  <a:srgbClr val="FF0000"/>
                </a:solidFill>
                <a:latin typeface="Times New Roman" pitchFamily="18" charset="0"/>
                <a:cs typeface="Times New Roman" pitchFamily="18" charset="0"/>
              </a:rPr>
              <a:t>gh</a:t>
            </a:r>
            <a:r>
              <a:rPr lang="en-US" dirty="0">
                <a:solidFill>
                  <a:srgbClr val="FF0000"/>
                </a:solidFill>
                <a:latin typeface="Times New Roman" pitchFamily="18" charset="0"/>
                <a:cs typeface="Times New Roman" pitchFamily="18" charset="0"/>
              </a:rPr>
              <a:t>)</a:t>
            </a:r>
            <a:r>
              <a:rPr lang="en-US" baseline="30000" dirty="0">
                <a:solidFill>
                  <a:srgbClr val="FF0000"/>
                </a:solidFill>
                <a:latin typeface="Times New Roman" pitchFamily="18" charset="0"/>
                <a:cs typeface="Times New Roman" pitchFamily="18" charset="0"/>
              </a:rPr>
              <a:t>0.5</a:t>
            </a:r>
            <a:r>
              <a:rPr lang="en-US" dirty="0">
                <a:solidFill>
                  <a:srgbClr val="FF0000"/>
                </a:solidFill>
                <a:latin typeface="Times New Roman" pitchFamily="18" charset="0"/>
                <a:cs typeface="Times New Roman" pitchFamily="18" charset="0"/>
              </a:rPr>
              <a:t> </a:t>
            </a:r>
            <a:r>
              <a:rPr lang="en-US" dirty="0">
                <a:latin typeface="Times New Roman" pitchFamily="18" charset="0"/>
                <a:cs typeface="Times New Roman" pitchFamily="18" charset="0"/>
              </a:rPr>
              <a:t>= (2 x 32.2 x 12 x 8)</a:t>
            </a:r>
            <a:r>
              <a:rPr lang="en-US" baseline="30000" dirty="0">
                <a:latin typeface="Times New Roman" pitchFamily="18" charset="0"/>
                <a:cs typeface="Times New Roman" pitchFamily="18" charset="0"/>
              </a:rPr>
              <a:t>0.5</a:t>
            </a:r>
            <a:r>
              <a:rPr lang="en-US" dirty="0">
                <a:latin typeface="Times New Roman" pitchFamily="18" charset="0"/>
                <a:cs typeface="Times New Roman" pitchFamily="18" charset="0"/>
              </a:rPr>
              <a:t> = 78.6 in/sec</a:t>
            </a:r>
          </a:p>
          <a:p>
            <a:pPr marL="0" indent="0" algn="just">
              <a:buNone/>
              <a:defRPr/>
            </a:pPr>
            <a:r>
              <a:rPr lang="en-US" dirty="0" smtClean="0">
                <a:latin typeface="Times New Roman" pitchFamily="18" charset="0"/>
                <a:cs typeface="Times New Roman" pitchFamily="18" charset="0"/>
              </a:rPr>
              <a:t>      Assuming </a:t>
            </a:r>
            <a:r>
              <a:rPr lang="en-US" dirty="0">
                <a:latin typeface="Times New Roman" pitchFamily="18" charset="0"/>
                <a:cs typeface="Times New Roman" pitchFamily="18" charset="0"/>
              </a:rPr>
              <a:t>volumetric continuity, area at </a:t>
            </a:r>
            <a:r>
              <a:rPr lang="en-US" dirty="0" smtClean="0">
                <a:latin typeface="Times New Roman" pitchFamily="18" charset="0"/>
                <a:cs typeface="Times New Roman" pitchFamily="18" charset="0"/>
              </a:rPr>
              <a:t>base    </a:t>
            </a:r>
            <a:r>
              <a:rPr lang="en-US" sz="2200" i="1" dirty="0" smtClean="0">
                <a:solidFill>
                  <a:srgbClr val="000000"/>
                </a:solidFill>
                <a:latin typeface="Times New Roman" pitchFamily="18" charset="0"/>
                <a:cs typeface="Times New Roman" pitchFamily="18" charset="0"/>
              </a:rPr>
              <a:t>Q</a:t>
            </a:r>
            <a:r>
              <a:rPr lang="en-US" sz="2200" dirty="0" smtClean="0">
                <a:solidFill>
                  <a:srgbClr val="000000"/>
                </a:solidFill>
                <a:latin typeface="Times New Roman" pitchFamily="18" charset="0"/>
                <a:cs typeface="Times New Roman" pitchFamily="18" charset="0"/>
              </a:rPr>
              <a:t> </a:t>
            </a:r>
            <a:r>
              <a:rPr lang="en-US" sz="2200" dirty="0">
                <a:solidFill>
                  <a:srgbClr val="000000"/>
                </a:solidFill>
                <a:latin typeface="Times New Roman" pitchFamily="18" charset="0"/>
                <a:cs typeface="Times New Roman" pitchFamily="18" charset="0"/>
              </a:rPr>
              <a:t>= </a:t>
            </a:r>
            <a:r>
              <a:rPr lang="en-US" i="1" dirty="0" err="1">
                <a:solidFill>
                  <a:srgbClr val="000000"/>
                </a:solidFill>
                <a:latin typeface="Times New Roman" pitchFamily="18" charset="0"/>
                <a:cs typeface="Times New Roman" pitchFamily="18" charset="0"/>
              </a:rPr>
              <a:t>v</a:t>
            </a:r>
            <a:r>
              <a:rPr lang="en-US" sz="2200" i="1" dirty="0" err="1">
                <a:solidFill>
                  <a:srgbClr val="000000"/>
                </a:solidFill>
                <a:latin typeface="Times New Roman" pitchFamily="18" charset="0"/>
                <a:cs typeface="Times New Roman" pitchFamily="18" charset="0"/>
              </a:rPr>
              <a:t>A</a:t>
            </a:r>
            <a:r>
              <a:rPr lang="en-US" sz="2200" dirty="0">
                <a:solidFill>
                  <a:srgbClr val="000000"/>
                </a:solidFill>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algn="just">
              <a:buNone/>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i="1" dirty="0">
                <a:latin typeface="Times New Roman" pitchFamily="18" charset="0"/>
                <a:cs typeface="Times New Roman" pitchFamily="18" charset="0"/>
              </a:rPr>
              <a:t>A</a:t>
            </a:r>
            <a:r>
              <a:rPr lang="en-US" dirty="0">
                <a:latin typeface="Times New Roman" pitchFamily="18" charset="0"/>
                <a:cs typeface="Times New Roman" pitchFamily="18" charset="0"/>
              </a:rPr>
              <a:t> = (45 </a:t>
            </a:r>
            <a:r>
              <a:rPr lang="en-US" dirty="0">
                <a:solidFill>
                  <a:srgbClr val="000000"/>
                </a:solidFill>
                <a:latin typeface="Times New Roman" pitchFamily="18" charset="0"/>
                <a:cs typeface="Times New Roman" pitchFamily="18" charset="0"/>
              </a:rPr>
              <a:t>in</a:t>
            </a:r>
            <a:r>
              <a:rPr lang="en-US" baseline="30000" dirty="0">
                <a:solidFill>
                  <a:srgbClr val="FF0000"/>
                </a:solidFill>
                <a:latin typeface="Times New Roman" pitchFamily="18" charset="0"/>
                <a:cs typeface="Times New Roman" pitchFamily="18" charset="0"/>
              </a:rPr>
              <a:t>3</a:t>
            </a:r>
            <a:r>
              <a:rPr lang="en-US" dirty="0" smtClean="0">
                <a:latin typeface="Times New Roman" pitchFamily="18" charset="0"/>
                <a:cs typeface="Times New Roman" pitchFamily="18" charset="0"/>
              </a:rPr>
              <a:t>/sec</a:t>
            </a:r>
            <a:r>
              <a:rPr lang="en-US" dirty="0">
                <a:latin typeface="Times New Roman" pitchFamily="18" charset="0"/>
                <a:cs typeface="Times New Roman" pitchFamily="18" charset="0"/>
              </a:rPr>
              <a:t>)/(78.6 in/sec) =</a:t>
            </a:r>
            <a:r>
              <a:rPr lang="en-US" b="1" dirty="0">
                <a:latin typeface="Times New Roman" pitchFamily="18" charset="0"/>
                <a:cs typeface="Times New Roman" pitchFamily="18" charset="0"/>
              </a:rPr>
              <a:t> 0.573 in</a:t>
            </a:r>
            <a:r>
              <a:rPr lang="en-US" b="1" baseline="30000" dirty="0">
                <a:latin typeface="Times New Roman" pitchFamily="18" charset="0"/>
                <a:cs typeface="Times New Roman" pitchFamily="18" charset="0"/>
              </a:rPr>
              <a:t>2</a:t>
            </a:r>
            <a:endParaRPr lang="en-US" dirty="0">
              <a:latin typeface="Times New Roman" pitchFamily="18" charset="0"/>
              <a:cs typeface="Times New Roman" pitchFamily="18" charset="0"/>
            </a:endParaRPr>
          </a:p>
          <a:p>
            <a:pPr marL="0" indent="0" algn="just">
              <a:buNone/>
              <a:defRPr/>
            </a:pPr>
            <a:endParaRPr lang="en-US" dirty="0">
              <a:latin typeface="Times New Roman" pitchFamily="18" charset="0"/>
              <a:cs typeface="Times New Roman" pitchFamily="18" charset="0"/>
            </a:endParaRPr>
          </a:p>
        </p:txBody>
      </p:sp>
      <p:pic>
        <p:nvPicPr>
          <p:cNvPr id="5" name="Picture 4" descr="photo.jpg.png"/>
          <p:cNvPicPr>
            <a:picLocks noChangeAspect="1"/>
          </p:cNvPicPr>
          <p:nvPr/>
        </p:nvPicPr>
        <p:blipFill>
          <a:blip r:embed="rId2" cstate="print"/>
          <a:stretch>
            <a:fillRect/>
          </a:stretch>
        </p:blipFill>
        <p:spPr>
          <a:xfrm>
            <a:off x="203579" y="104620"/>
            <a:ext cx="1524000" cy="1528777"/>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463" y="0"/>
            <a:ext cx="303053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04620"/>
            <a:ext cx="1030287"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961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alpha val="29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3250" name="Title 1"/>
          <p:cNvSpPr>
            <a:spLocks noGrp="1"/>
          </p:cNvSpPr>
          <p:nvPr>
            <p:ph type="title"/>
          </p:nvPr>
        </p:nvSpPr>
        <p:spPr>
          <a:xfrm>
            <a:off x="1981200" y="1086845"/>
            <a:ext cx="2438400" cy="838200"/>
          </a:xfrm>
        </p:spPr>
        <p:txBody>
          <a:bodyPr/>
          <a:lstStyle/>
          <a:p>
            <a:r>
              <a:rPr lang="en-US" altLang="en-US" dirty="0" smtClean="0">
                <a:solidFill>
                  <a:srgbClr val="FF0000"/>
                </a:solidFill>
              </a:rPr>
              <a:t>Example 3</a:t>
            </a:r>
          </a:p>
        </p:txBody>
      </p:sp>
      <p:sp>
        <p:nvSpPr>
          <p:cNvPr id="3" name="Content Placeholder 2"/>
          <p:cNvSpPr>
            <a:spLocks noGrp="1"/>
          </p:cNvSpPr>
          <p:nvPr>
            <p:ph idx="1"/>
          </p:nvPr>
        </p:nvSpPr>
        <p:spPr>
          <a:xfrm>
            <a:off x="381000" y="2057400"/>
            <a:ext cx="8610600" cy="4419600"/>
          </a:xfrm>
        </p:spPr>
        <p:txBody>
          <a:bodyPr/>
          <a:lstStyle/>
          <a:p>
            <a:pPr marL="0" indent="0" algn="just">
              <a:buNone/>
              <a:defRPr/>
            </a:pP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SI units) Determine the shrink rule to be used by mold makers for die casting of zinc. Using the shrinkage value in Table 10.1, express your answer in terms of decimal mm of elongation per 300 mm of length compared to a standard 300-mm scale</a:t>
            </a:r>
            <a:r>
              <a:rPr lang="en-US" dirty="0" smtClean="0">
                <a:latin typeface="Times New Roman" pitchFamily="18" charset="0"/>
                <a:cs typeface="Times New Roman" pitchFamily="18" charset="0"/>
              </a:rPr>
              <a:t>. </a:t>
            </a:r>
          </a:p>
          <a:p>
            <a:pPr marL="0" indent="0" algn="just">
              <a:buNone/>
              <a:defRPr/>
            </a:pPr>
            <a:endParaRPr lang="en-US" sz="2000" dirty="0">
              <a:latin typeface="Times New Roman" pitchFamily="18" charset="0"/>
              <a:cs typeface="Times New Roman" pitchFamily="18" charset="0"/>
            </a:endParaRPr>
          </a:p>
          <a:p>
            <a:pPr marL="0" indent="0" algn="just">
              <a:buNone/>
              <a:defRPr/>
            </a:pPr>
            <a:r>
              <a:rPr lang="en-US" b="1" dirty="0">
                <a:solidFill>
                  <a:srgbClr val="FF0000"/>
                </a:solidFill>
                <a:latin typeface="Times New Roman" pitchFamily="18" charset="0"/>
                <a:cs typeface="Times New Roman" pitchFamily="18" charset="0"/>
              </a:rPr>
              <a:t>Solution</a:t>
            </a:r>
            <a:r>
              <a:rPr lang="en-US" dirty="0">
                <a:latin typeface="Times New Roman" pitchFamily="18" charset="0"/>
                <a:cs typeface="Times New Roman" pitchFamily="18" charset="0"/>
              </a:rPr>
              <a:t>: For zinc, shrinkage 2.6% from Table 10.1. </a:t>
            </a:r>
          </a:p>
          <a:p>
            <a:pPr marL="0" indent="0" algn="just">
              <a:buNone/>
              <a:defRPr/>
            </a:pPr>
            <a:r>
              <a:rPr lang="en-US" dirty="0" smtClean="0">
                <a:latin typeface="Times New Roman" pitchFamily="18" charset="0"/>
                <a:cs typeface="Times New Roman" pitchFamily="18" charset="0"/>
              </a:rPr>
              <a:t>                Thus</a:t>
            </a:r>
            <a:r>
              <a:rPr lang="en-US" dirty="0">
                <a:latin typeface="Times New Roman" pitchFamily="18" charset="0"/>
                <a:cs typeface="Times New Roman" pitchFamily="18" charset="0"/>
              </a:rPr>
              <a:t>, linear contraction = 1.0 – 0.026 = 0.974.</a:t>
            </a:r>
          </a:p>
          <a:p>
            <a:pPr marL="0" indent="0" algn="just">
              <a:buNone/>
              <a:defRPr/>
            </a:pPr>
            <a:r>
              <a:rPr lang="en-US" dirty="0" smtClean="0">
                <a:latin typeface="Times New Roman" pitchFamily="18" charset="0"/>
                <a:cs typeface="Times New Roman" pitchFamily="18" charset="0"/>
              </a:rPr>
              <a:t>                Shrink </a:t>
            </a:r>
            <a:r>
              <a:rPr lang="en-US" dirty="0">
                <a:latin typeface="Times New Roman" pitchFamily="18" charset="0"/>
                <a:cs typeface="Times New Roman" pitchFamily="18" charset="0"/>
              </a:rPr>
              <a:t>rule elongation = (0.974)</a:t>
            </a:r>
            <a:r>
              <a:rPr lang="en-US" baseline="30000" dirty="0">
                <a:latin typeface="Times New Roman" pitchFamily="18" charset="0"/>
                <a:cs typeface="Times New Roman" pitchFamily="18" charset="0"/>
              </a:rPr>
              <a:t>-1</a:t>
            </a:r>
            <a:r>
              <a:rPr lang="en-US" dirty="0">
                <a:latin typeface="Times New Roman" pitchFamily="18" charset="0"/>
                <a:cs typeface="Times New Roman" pitchFamily="18" charset="0"/>
              </a:rPr>
              <a:t> = 1.0267</a:t>
            </a:r>
          </a:p>
          <a:p>
            <a:pPr marL="0" indent="0" algn="just">
              <a:buNone/>
              <a:defRPr/>
            </a:pPr>
            <a:r>
              <a:rPr lang="en-US" dirty="0" smtClean="0">
                <a:latin typeface="Times New Roman" pitchFamily="18" charset="0"/>
                <a:cs typeface="Times New Roman" pitchFamily="18" charset="0"/>
              </a:rPr>
              <a:t>                For </a:t>
            </a:r>
            <a:r>
              <a:rPr lang="en-US" dirty="0">
                <a:latin typeface="Times New Roman" pitchFamily="18" charset="0"/>
                <a:cs typeface="Times New Roman" pitchFamily="18" charset="0"/>
              </a:rPr>
              <a:t>a 300-mm rule, </a:t>
            </a:r>
            <a:r>
              <a:rPr lang="en-US" i="1" dirty="0">
                <a:latin typeface="Times New Roman" pitchFamily="18" charset="0"/>
                <a:cs typeface="Times New Roman" pitchFamily="18" charset="0"/>
              </a:rPr>
              <a:t>L</a:t>
            </a:r>
            <a:r>
              <a:rPr lang="en-US" dirty="0">
                <a:latin typeface="Times New Roman" pitchFamily="18" charset="0"/>
                <a:cs typeface="Times New Roman" pitchFamily="18" charset="0"/>
              </a:rPr>
              <a:t> = 1.0267(300) = 308.008 mm</a:t>
            </a:r>
          </a:p>
          <a:p>
            <a:pPr marL="0" indent="0" algn="just">
              <a:buNone/>
              <a:defRPr/>
            </a:pPr>
            <a:r>
              <a:rPr lang="en-US" dirty="0" smtClean="0">
                <a:latin typeface="Times New Roman" pitchFamily="18" charset="0"/>
                <a:cs typeface="Times New Roman" pitchFamily="18" charset="0"/>
              </a:rPr>
              <a:t>                Elongation </a:t>
            </a:r>
            <a:r>
              <a:rPr lang="en-US" dirty="0">
                <a:latin typeface="Times New Roman" pitchFamily="18" charset="0"/>
                <a:cs typeface="Times New Roman" pitchFamily="18" charset="0"/>
              </a:rPr>
              <a:t>per 300 mm of length = </a:t>
            </a:r>
            <a:r>
              <a:rPr lang="en-US" b="1" dirty="0">
                <a:latin typeface="Times New Roman" pitchFamily="18" charset="0"/>
                <a:cs typeface="Times New Roman" pitchFamily="18" charset="0"/>
              </a:rPr>
              <a:t>8.008 mm</a:t>
            </a:r>
            <a:endParaRPr lang="en-US" dirty="0">
              <a:latin typeface="Times New Roman" pitchFamily="18" charset="0"/>
              <a:cs typeface="Times New Roman" pitchFamily="18" charset="0"/>
            </a:endParaRPr>
          </a:p>
          <a:p>
            <a:pPr marL="0" indent="0" algn="just">
              <a:buNone/>
              <a:defRPr/>
            </a:pPr>
            <a:endParaRPr lang="en-US" sz="2000" dirty="0">
              <a:latin typeface="Times New Roman" pitchFamily="18" charset="0"/>
              <a:cs typeface="Times New Roman" pitchFamily="18" charset="0"/>
            </a:endParaRPr>
          </a:p>
        </p:txBody>
      </p:sp>
      <p:pic>
        <p:nvPicPr>
          <p:cNvPr id="5" name="Picture 4" descr="photo.jpg.png"/>
          <p:cNvPicPr>
            <a:picLocks noChangeAspect="1"/>
          </p:cNvPicPr>
          <p:nvPr/>
        </p:nvPicPr>
        <p:blipFill>
          <a:blip r:embed="rId2" cstate="print"/>
          <a:stretch>
            <a:fillRect/>
          </a:stretch>
        </p:blipFill>
        <p:spPr>
          <a:xfrm>
            <a:off x="78475" y="0"/>
            <a:ext cx="1524000" cy="1528777"/>
          </a:xfrm>
          <a:prstGeom prst="rect">
            <a:avLst/>
          </a:prstGeom>
          <a:noFill/>
          <a:ln>
            <a:noFill/>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042" y="29570"/>
            <a:ext cx="303053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40525"/>
            <a:ext cx="1030287"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alpha val="29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a:xfrm>
            <a:off x="2209800" y="703087"/>
            <a:ext cx="2133600" cy="838200"/>
          </a:xfrm>
        </p:spPr>
        <p:txBody>
          <a:bodyPr/>
          <a:lstStyle/>
          <a:p>
            <a:r>
              <a:rPr lang="en-US" altLang="en-US" dirty="0" smtClean="0">
                <a:solidFill>
                  <a:srgbClr val="FF0000"/>
                </a:solidFill>
              </a:rPr>
              <a:t>Example 4</a:t>
            </a:r>
          </a:p>
        </p:txBody>
      </p:sp>
      <p:sp>
        <p:nvSpPr>
          <p:cNvPr id="3" name="Content Placeholder 2"/>
          <p:cNvSpPr>
            <a:spLocks noGrp="1"/>
          </p:cNvSpPr>
          <p:nvPr>
            <p:ph idx="1"/>
          </p:nvPr>
        </p:nvSpPr>
        <p:spPr>
          <a:xfrm>
            <a:off x="290927" y="1660476"/>
            <a:ext cx="8610600" cy="4953000"/>
          </a:xfrm>
        </p:spPr>
        <p:txBody>
          <a:bodyPr/>
          <a:lstStyle/>
          <a:p>
            <a:pPr marL="0" lvl="0" indent="0">
              <a:buNone/>
              <a:defRPr/>
            </a:pP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SI units) In casting experiments performed using a certain alloy and type of sand mold, it took 170 sec for a cube‑shaped casting to solidify. The cube was 50 mm on a side. </a:t>
            </a:r>
            <a:r>
              <a:rPr lang="en-US" sz="2000" dirty="0">
                <a:solidFill>
                  <a:srgbClr val="FF0000"/>
                </a:solidFill>
                <a:latin typeface="Times New Roman" pitchFamily="18" charset="0"/>
                <a:cs typeface="Times New Roman" pitchFamily="18" charset="0"/>
              </a:rPr>
              <a:t>(a)</a:t>
            </a:r>
            <a:r>
              <a:rPr lang="en-US" sz="2000" dirty="0">
                <a:latin typeface="Times New Roman" pitchFamily="18" charset="0"/>
                <a:cs typeface="Times New Roman" pitchFamily="18" charset="0"/>
              </a:rPr>
              <a:t> Determine the value of the mold constant in </a:t>
            </a:r>
            <a:r>
              <a:rPr lang="en-US" sz="2000" dirty="0" err="1">
                <a:latin typeface="Times New Roman" pitchFamily="18" charset="0"/>
                <a:cs typeface="Times New Roman" pitchFamily="18" charset="0"/>
              </a:rPr>
              <a:t>Chvorinov's</a:t>
            </a:r>
            <a:r>
              <a:rPr lang="en-US" sz="2000" dirty="0">
                <a:latin typeface="Times New Roman" pitchFamily="18" charset="0"/>
                <a:cs typeface="Times New Roman" pitchFamily="18" charset="0"/>
              </a:rPr>
              <a:t> rule. </a:t>
            </a:r>
            <a:r>
              <a:rPr lang="en-US" sz="2000" dirty="0">
                <a:solidFill>
                  <a:srgbClr val="FF0000"/>
                </a:solidFill>
                <a:latin typeface="Times New Roman" pitchFamily="18" charset="0"/>
                <a:cs typeface="Times New Roman" pitchFamily="18" charset="0"/>
              </a:rPr>
              <a:t>(b)</a:t>
            </a:r>
            <a:r>
              <a:rPr lang="en-US" sz="2000" dirty="0">
                <a:latin typeface="Times New Roman" pitchFamily="18" charset="0"/>
                <a:cs typeface="Times New Roman" pitchFamily="18" charset="0"/>
              </a:rPr>
              <a:t> If the same alloy and mold type were used, find the total solidification time for a cylindrical casting in which the diameter = 50 mm and length = 50 </a:t>
            </a:r>
            <a:r>
              <a:rPr lang="en-US" sz="2000" dirty="0" err="1" smtClean="0">
                <a:latin typeface="Times New Roman" pitchFamily="18" charset="0"/>
                <a:cs typeface="Times New Roman" pitchFamily="18" charset="0"/>
              </a:rPr>
              <a:t>mm.use</a:t>
            </a:r>
            <a:r>
              <a:rPr lang="en-US" sz="2000" dirty="0" smtClean="0">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mold constant in </a:t>
            </a:r>
            <a:r>
              <a:rPr lang="en-US" sz="2000" dirty="0" err="1">
                <a:solidFill>
                  <a:srgbClr val="000000"/>
                </a:solidFill>
                <a:latin typeface="Times New Roman" pitchFamily="18" charset="0"/>
                <a:cs typeface="Times New Roman" pitchFamily="18" charset="0"/>
              </a:rPr>
              <a:t>Chvorinov's</a:t>
            </a:r>
            <a:r>
              <a:rPr lang="en-US" sz="2000" dirty="0">
                <a:solidFill>
                  <a:srgbClr val="000000"/>
                </a:solidFill>
                <a:latin typeface="Times New Roman" pitchFamily="18" charset="0"/>
                <a:cs typeface="Times New Roman" pitchFamily="18" charset="0"/>
              </a:rPr>
              <a:t> </a:t>
            </a:r>
            <a:r>
              <a:rPr lang="en-US" sz="2000" dirty="0" smtClean="0">
                <a:solidFill>
                  <a:srgbClr val="000000"/>
                </a:solidFill>
                <a:latin typeface="Times New Roman" pitchFamily="18" charset="0"/>
                <a:cs typeface="Times New Roman" pitchFamily="18" charset="0"/>
              </a:rPr>
              <a:t>rule =</a:t>
            </a:r>
            <a:r>
              <a:rPr lang="en-US" sz="2000" dirty="0" smtClean="0">
                <a:latin typeface="Times New Roman" pitchFamily="18" charset="0"/>
                <a:cs typeface="Times New Roman" pitchFamily="18" charset="0"/>
              </a:rPr>
              <a:t> </a:t>
            </a:r>
            <a:r>
              <a:rPr lang="en-US" sz="1800" dirty="0" smtClean="0">
                <a:solidFill>
                  <a:srgbClr val="000000"/>
                </a:solidFill>
                <a:latin typeface="Times New Roman" pitchFamily="18" charset="0"/>
                <a:cs typeface="Times New Roman" pitchFamily="18" charset="0"/>
              </a:rPr>
              <a:t>2.232</a:t>
            </a:r>
            <a:r>
              <a:rPr lang="en-US" sz="1800" dirty="0">
                <a:solidFill>
                  <a:srgbClr val="000000"/>
                </a:solidFill>
                <a:latin typeface="Times New Roman" pitchFamily="18" charset="0"/>
                <a:cs typeface="Times New Roman" pitchFamily="18" charset="0"/>
              </a:rPr>
              <a:t>s/mm</a:t>
            </a:r>
            <a:r>
              <a:rPr lang="en-US" sz="1800" baseline="30000" dirty="0">
                <a:solidFill>
                  <a:srgbClr val="000000"/>
                </a:solidFill>
                <a:latin typeface="Times New Roman" pitchFamily="18" charset="0"/>
                <a:cs typeface="Times New Roman" pitchFamily="18" charset="0"/>
              </a:rPr>
              <a:t>2</a:t>
            </a:r>
            <a:endParaRPr lang="en-US" sz="1800" dirty="0">
              <a:solidFill>
                <a:srgbClr val="000000"/>
              </a:solidFill>
              <a:latin typeface="Times New Roman" pitchFamily="18" charset="0"/>
              <a:cs typeface="Times New Roman" pitchFamily="18" charset="0"/>
            </a:endParaRPr>
          </a:p>
          <a:p>
            <a:pPr marL="0" indent="0" algn="just">
              <a:buNone/>
              <a:defRPr/>
            </a:pPr>
            <a:r>
              <a:rPr lang="en-US" sz="2000" dirty="0" smtClean="0">
                <a:latin typeface="Times New Roman" pitchFamily="18" charset="0"/>
                <a:cs typeface="Times New Roman" pitchFamily="18" charset="0"/>
              </a:rPr>
              <a:t>  </a:t>
            </a:r>
            <a:r>
              <a:rPr lang="en-US" sz="1800" b="1" dirty="0" smtClean="0">
                <a:solidFill>
                  <a:srgbClr val="FF0000"/>
                </a:solidFill>
                <a:latin typeface="Times New Roman" pitchFamily="18" charset="0"/>
                <a:cs typeface="Times New Roman" pitchFamily="18" charset="0"/>
              </a:rPr>
              <a:t>Solution</a:t>
            </a:r>
            <a:r>
              <a:rPr lang="en-US" sz="1800" dirty="0">
                <a:latin typeface="Times New Roman" pitchFamily="18" charset="0"/>
                <a:cs typeface="Times New Roman" pitchFamily="18" charset="0"/>
              </a:rPr>
              <a:t>: </a:t>
            </a:r>
            <a:r>
              <a:rPr lang="en-US" sz="1800" dirty="0">
                <a:solidFill>
                  <a:srgbClr val="FF0000"/>
                </a:solidFill>
                <a:latin typeface="Times New Roman" pitchFamily="18" charset="0"/>
                <a:cs typeface="Times New Roman" pitchFamily="18" charset="0"/>
              </a:rPr>
              <a:t>(a) </a:t>
            </a:r>
            <a:r>
              <a:rPr lang="en-US" sz="1800" dirty="0">
                <a:latin typeface="Times New Roman" pitchFamily="18" charset="0"/>
                <a:cs typeface="Times New Roman" pitchFamily="18" charset="0"/>
              </a:rPr>
              <a:t>Volume </a:t>
            </a:r>
            <a:r>
              <a:rPr lang="en-US" sz="1800" i="1" dirty="0">
                <a:latin typeface="Times New Roman" pitchFamily="18" charset="0"/>
                <a:cs typeface="Times New Roman" pitchFamily="18" charset="0"/>
              </a:rPr>
              <a:t>V</a:t>
            </a:r>
            <a:r>
              <a:rPr lang="en-US" sz="1800" dirty="0">
                <a:latin typeface="Times New Roman" pitchFamily="18" charset="0"/>
                <a:cs typeface="Times New Roman" pitchFamily="18" charset="0"/>
              </a:rPr>
              <a:t> = (50)</a:t>
            </a:r>
            <a:r>
              <a:rPr lang="en-US" sz="1800" baseline="30000" dirty="0">
                <a:latin typeface="Times New Roman" pitchFamily="18" charset="0"/>
                <a:cs typeface="Times New Roman" pitchFamily="18" charset="0"/>
              </a:rPr>
              <a:t>3</a:t>
            </a:r>
            <a:r>
              <a:rPr lang="en-US" sz="1800" dirty="0">
                <a:latin typeface="Times New Roman" pitchFamily="18" charset="0"/>
                <a:cs typeface="Times New Roman" pitchFamily="18" charset="0"/>
              </a:rPr>
              <a:t> = 125,000 mm</a:t>
            </a:r>
            <a:r>
              <a:rPr lang="en-US" sz="1800" baseline="30000" dirty="0">
                <a:latin typeface="Times New Roman" pitchFamily="18" charset="0"/>
                <a:cs typeface="Times New Roman" pitchFamily="18" charset="0"/>
              </a:rPr>
              <a:t>3</a:t>
            </a:r>
            <a:endParaRPr lang="en-US" sz="1800" dirty="0">
              <a:latin typeface="Times New Roman" pitchFamily="18" charset="0"/>
              <a:cs typeface="Times New Roman" pitchFamily="18" charset="0"/>
            </a:endParaRPr>
          </a:p>
          <a:p>
            <a:pPr marL="0" indent="0">
              <a:buNone/>
              <a:defRPr/>
            </a:pPr>
            <a:r>
              <a:rPr lang="en-US" sz="1800" dirty="0" smtClean="0">
                <a:latin typeface="Times New Roman" pitchFamily="18" charset="0"/>
                <a:cs typeface="Times New Roman" pitchFamily="18" charset="0"/>
              </a:rPr>
              <a:t>                       Area </a:t>
            </a:r>
            <a:r>
              <a:rPr lang="en-US" sz="1800" i="1" dirty="0">
                <a:latin typeface="Times New Roman" pitchFamily="18" charset="0"/>
                <a:cs typeface="Times New Roman" pitchFamily="18" charset="0"/>
              </a:rPr>
              <a:t>A</a:t>
            </a:r>
            <a:r>
              <a:rPr lang="en-US" sz="1800" dirty="0">
                <a:latin typeface="Times New Roman" pitchFamily="18" charset="0"/>
                <a:cs typeface="Times New Roman" pitchFamily="18" charset="0"/>
              </a:rPr>
              <a:t> = 6 x (50)</a:t>
            </a:r>
            <a:r>
              <a:rPr lang="en-US" sz="1800" baseline="30000" dirty="0">
                <a:latin typeface="Times New Roman" pitchFamily="18" charset="0"/>
                <a:cs typeface="Times New Roman" pitchFamily="18" charset="0"/>
              </a:rPr>
              <a:t>2</a:t>
            </a:r>
            <a:r>
              <a:rPr lang="en-US" sz="1800" dirty="0">
                <a:latin typeface="Times New Roman" pitchFamily="18" charset="0"/>
                <a:cs typeface="Times New Roman" pitchFamily="18" charset="0"/>
              </a:rPr>
              <a:t> = 15,000 mm</a:t>
            </a:r>
            <a:r>
              <a:rPr lang="en-US" sz="1800" baseline="30000" dirty="0">
                <a:latin typeface="Times New Roman" pitchFamily="18" charset="0"/>
                <a:cs typeface="Times New Roman" pitchFamily="18" charset="0"/>
              </a:rPr>
              <a:t>2</a:t>
            </a:r>
            <a:endParaRPr lang="en-US" sz="1800" dirty="0">
              <a:latin typeface="Times New Roman" pitchFamily="18" charset="0"/>
              <a:cs typeface="Times New Roman" pitchFamily="18" charset="0"/>
            </a:endParaRPr>
          </a:p>
          <a:p>
            <a:pPr marL="0" indent="0">
              <a:buNone/>
              <a:defRPr/>
            </a:pPr>
            <a:r>
              <a:rPr lang="en-US" sz="1800" dirty="0" smtClean="0">
                <a:latin typeface="Times New Roman" pitchFamily="18" charset="0"/>
                <a:cs typeface="Times New Roman" pitchFamily="18" charset="0"/>
              </a:rPr>
              <a:t>                      (</a:t>
            </a:r>
            <a:r>
              <a:rPr lang="en-US" sz="1800" i="1" dirty="0">
                <a:latin typeface="Times New Roman" pitchFamily="18" charset="0"/>
                <a:cs typeface="Times New Roman" pitchFamily="18" charset="0"/>
              </a:rPr>
              <a:t>V/A</a:t>
            </a:r>
            <a:r>
              <a:rPr lang="en-US" sz="1800" dirty="0">
                <a:latin typeface="Times New Roman" pitchFamily="18" charset="0"/>
                <a:cs typeface="Times New Roman" pitchFamily="18" charset="0"/>
              </a:rPr>
              <a:t>) = 125,000/15,000 = 8.333 mm</a:t>
            </a:r>
          </a:p>
          <a:p>
            <a:pPr marL="0" indent="0">
              <a:buNone/>
              <a:defRPr/>
            </a:pPr>
            <a:r>
              <a:rPr lang="en-US" sz="1800" i="1" dirty="0" smtClean="0">
                <a:latin typeface="Times New Roman" pitchFamily="18" charset="0"/>
                <a:cs typeface="Times New Roman" pitchFamily="18" charset="0"/>
              </a:rPr>
              <a:t>                     </a:t>
            </a:r>
            <a:r>
              <a:rPr lang="en-US" sz="1800" b="1" i="1" dirty="0" smtClean="0">
                <a:solidFill>
                  <a:srgbClr val="FF0000"/>
                </a:solidFill>
                <a:latin typeface="Times New Roman" pitchFamily="18" charset="0"/>
                <a:cs typeface="Times New Roman" pitchFamily="18" charset="0"/>
              </a:rPr>
              <a:t>C</a:t>
            </a:r>
            <a:r>
              <a:rPr lang="en-US" sz="1800" b="1" i="1" baseline="-25000" dirty="0" smtClean="0">
                <a:solidFill>
                  <a:srgbClr val="FF0000"/>
                </a:solidFill>
                <a:latin typeface="Times New Roman" pitchFamily="18" charset="0"/>
                <a:cs typeface="Times New Roman" pitchFamily="18" charset="0"/>
              </a:rPr>
              <a:t>m</a:t>
            </a:r>
            <a:r>
              <a:rPr lang="en-US" sz="1800" b="1" dirty="0" smtClean="0">
                <a:solidFill>
                  <a:srgbClr val="FF0000"/>
                </a:solidFill>
                <a:latin typeface="Times New Roman" pitchFamily="18" charset="0"/>
                <a:cs typeface="Times New Roman" pitchFamily="18" charset="0"/>
              </a:rPr>
              <a:t> </a:t>
            </a:r>
            <a:r>
              <a:rPr lang="en-US" sz="1800" b="1" dirty="0">
                <a:solidFill>
                  <a:srgbClr val="FF0000"/>
                </a:solidFill>
                <a:latin typeface="Times New Roman" pitchFamily="18" charset="0"/>
                <a:cs typeface="Times New Roman" pitchFamily="18" charset="0"/>
              </a:rPr>
              <a:t>= </a:t>
            </a:r>
            <a:r>
              <a:rPr lang="en-US" sz="1800" b="1" i="1" dirty="0">
                <a:solidFill>
                  <a:srgbClr val="FF0000"/>
                </a:solidFill>
                <a:latin typeface="Times New Roman" pitchFamily="18" charset="0"/>
                <a:cs typeface="Times New Roman" pitchFamily="18" charset="0"/>
              </a:rPr>
              <a:t>T</a:t>
            </a:r>
            <a:r>
              <a:rPr lang="en-US" sz="1800" b="1" i="1" baseline="-25000" dirty="0">
                <a:solidFill>
                  <a:srgbClr val="FF0000"/>
                </a:solidFill>
                <a:latin typeface="Times New Roman" pitchFamily="18" charset="0"/>
                <a:cs typeface="Times New Roman" pitchFamily="18" charset="0"/>
              </a:rPr>
              <a:t>TS</a:t>
            </a:r>
            <a:r>
              <a:rPr lang="en-US" sz="1800" b="1" dirty="0">
                <a:solidFill>
                  <a:srgbClr val="FF0000"/>
                </a:solidFill>
                <a:latin typeface="Times New Roman" pitchFamily="18" charset="0"/>
                <a:cs typeface="Times New Roman" pitchFamily="18" charset="0"/>
              </a:rPr>
              <a:t> /(</a:t>
            </a:r>
            <a:r>
              <a:rPr lang="en-US" sz="1800" b="1" i="1" dirty="0">
                <a:solidFill>
                  <a:srgbClr val="FF0000"/>
                </a:solidFill>
                <a:latin typeface="Times New Roman" pitchFamily="18" charset="0"/>
                <a:cs typeface="Times New Roman" pitchFamily="18" charset="0"/>
              </a:rPr>
              <a:t>V</a:t>
            </a:r>
            <a:r>
              <a:rPr lang="en-US" sz="1800" b="1" dirty="0">
                <a:solidFill>
                  <a:srgbClr val="FF0000"/>
                </a:solidFill>
                <a:latin typeface="Times New Roman" pitchFamily="18" charset="0"/>
                <a:cs typeface="Times New Roman" pitchFamily="18" charset="0"/>
              </a:rPr>
              <a:t>/</a:t>
            </a:r>
            <a:r>
              <a:rPr lang="en-US" sz="1800" b="1" i="1" dirty="0">
                <a:solidFill>
                  <a:srgbClr val="FF0000"/>
                </a:solidFill>
                <a:latin typeface="Times New Roman" pitchFamily="18" charset="0"/>
                <a:cs typeface="Times New Roman" pitchFamily="18" charset="0"/>
              </a:rPr>
              <a:t>A</a:t>
            </a:r>
            <a:r>
              <a:rPr lang="en-US" sz="1800" b="1" dirty="0">
                <a:solidFill>
                  <a:srgbClr val="FF0000"/>
                </a:solidFill>
                <a:latin typeface="Times New Roman" pitchFamily="18" charset="0"/>
                <a:cs typeface="Times New Roman" pitchFamily="18" charset="0"/>
              </a:rPr>
              <a:t>)</a:t>
            </a:r>
            <a:r>
              <a:rPr lang="en-US" sz="1800" b="1" baseline="30000" dirty="0">
                <a:solidFill>
                  <a:srgbClr val="FF0000"/>
                </a:solidFill>
                <a:latin typeface="Times New Roman" pitchFamily="18" charset="0"/>
                <a:cs typeface="Times New Roman" pitchFamily="18" charset="0"/>
              </a:rPr>
              <a:t>2</a:t>
            </a:r>
            <a:r>
              <a:rPr lang="en-US" sz="1800" b="1" dirty="0">
                <a:solidFill>
                  <a:srgbClr val="FF0000"/>
                </a:solidFill>
                <a:latin typeface="Times New Roman" pitchFamily="18" charset="0"/>
                <a:cs typeface="Times New Roman" pitchFamily="18" charset="0"/>
              </a:rPr>
              <a:t> </a:t>
            </a:r>
            <a:r>
              <a:rPr lang="en-US" sz="1800" dirty="0">
                <a:latin typeface="Times New Roman" pitchFamily="18" charset="0"/>
                <a:cs typeface="Times New Roman" pitchFamily="18" charset="0"/>
              </a:rPr>
              <a:t>= 170/(8.333)</a:t>
            </a:r>
            <a:r>
              <a:rPr lang="en-US" sz="1800" baseline="30000" dirty="0">
                <a:latin typeface="Times New Roman" pitchFamily="18" charset="0"/>
                <a:cs typeface="Times New Roman" pitchFamily="18" charset="0"/>
              </a:rPr>
              <a:t>2</a:t>
            </a: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 2.448 s/mm</a:t>
            </a:r>
            <a:r>
              <a:rPr lang="en-US" sz="1800" b="1" baseline="30000" dirty="0">
                <a:latin typeface="Times New Roman" pitchFamily="18" charset="0"/>
                <a:cs typeface="Times New Roman" pitchFamily="18" charset="0"/>
              </a:rPr>
              <a:t>2</a:t>
            </a:r>
            <a:endParaRPr lang="en-US" sz="1800" dirty="0">
              <a:latin typeface="Times New Roman" pitchFamily="18" charset="0"/>
              <a:cs typeface="Times New Roman" pitchFamily="18" charset="0"/>
            </a:endParaRPr>
          </a:p>
          <a:p>
            <a:pPr marL="0" indent="0">
              <a:buNone/>
              <a:defRPr/>
            </a:pPr>
            <a:r>
              <a:rPr lang="en-US" sz="1800" dirty="0" smtClean="0">
                <a:latin typeface="Times New Roman" pitchFamily="18" charset="0"/>
                <a:cs typeface="Times New Roman" pitchFamily="18" charset="0"/>
              </a:rPr>
              <a:t>               </a:t>
            </a:r>
            <a:r>
              <a:rPr lang="en-US" sz="1800" dirty="0" smtClean="0">
                <a:solidFill>
                  <a:srgbClr val="FF0000"/>
                </a:solidFill>
                <a:latin typeface="Times New Roman" pitchFamily="18" charset="0"/>
                <a:cs typeface="Times New Roman" pitchFamily="18" charset="0"/>
              </a:rPr>
              <a:t>(</a:t>
            </a:r>
            <a:r>
              <a:rPr lang="en-US" sz="1800" dirty="0">
                <a:solidFill>
                  <a:srgbClr val="FF0000"/>
                </a:solidFill>
                <a:latin typeface="Times New Roman" pitchFamily="18" charset="0"/>
                <a:cs typeface="Times New Roman" pitchFamily="18" charset="0"/>
              </a:rPr>
              <a:t>b)</a:t>
            </a:r>
            <a:r>
              <a:rPr lang="en-US" sz="1800" dirty="0">
                <a:latin typeface="Times New Roman" pitchFamily="18" charset="0"/>
                <a:cs typeface="Times New Roman" pitchFamily="18" charset="0"/>
              </a:rPr>
              <a:t> Cylindrical casting with </a:t>
            </a:r>
            <a:r>
              <a:rPr lang="en-US" sz="1800" i="1" dirty="0">
                <a:latin typeface="Times New Roman" pitchFamily="18" charset="0"/>
                <a:cs typeface="Times New Roman" pitchFamily="18" charset="0"/>
              </a:rPr>
              <a:t>D</a:t>
            </a:r>
            <a:r>
              <a:rPr lang="en-US" sz="1800" dirty="0">
                <a:latin typeface="Times New Roman" pitchFamily="18" charset="0"/>
                <a:cs typeface="Times New Roman" pitchFamily="18" charset="0"/>
              </a:rPr>
              <a:t> = 50 mm and </a:t>
            </a:r>
            <a:r>
              <a:rPr lang="en-US" sz="1800" i="1" dirty="0">
                <a:latin typeface="Times New Roman" pitchFamily="18" charset="0"/>
                <a:cs typeface="Times New Roman" pitchFamily="18" charset="0"/>
              </a:rPr>
              <a:t>L</a:t>
            </a:r>
            <a:r>
              <a:rPr lang="en-US" sz="1800" dirty="0">
                <a:latin typeface="Times New Roman" pitchFamily="18" charset="0"/>
                <a:cs typeface="Times New Roman" pitchFamily="18" charset="0"/>
              </a:rPr>
              <a:t> = 50 mm.</a:t>
            </a:r>
          </a:p>
          <a:p>
            <a:pPr marL="0" indent="0">
              <a:buNone/>
              <a:defRPr/>
            </a:pPr>
            <a:r>
              <a:rPr lang="en-US" sz="1800" dirty="0" smtClean="0">
                <a:latin typeface="Times New Roman" pitchFamily="18" charset="0"/>
                <a:cs typeface="Times New Roman" pitchFamily="18" charset="0"/>
              </a:rPr>
              <a:t>                     Volume </a:t>
            </a:r>
            <a:r>
              <a:rPr lang="en-US" sz="1800" b="1" i="1" dirty="0">
                <a:latin typeface="Times New Roman" pitchFamily="18" charset="0"/>
                <a:cs typeface="Times New Roman" pitchFamily="18" charset="0"/>
              </a:rPr>
              <a:t>V</a:t>
            </a:r>
            <a:r>
              <a:rPr lang="en-US" sz="1800" b="1" dirty="0">
                <a:latin typeface="Times New Roman" pitchFamily="18" charset="0"/>
                <a:cs typeface="Times New Roman" pitchFamily="18" charset="0"/>
              </a:rPr>
              <a:t> = </a:t>
            </a:r>
            <a:r>
              <a:rPr lang="en-US" sz="1800" b="1" i="1" dirty="0">
                <a:latin typeface="Times New Roman" pitchFamily="18" charset="0"/>
                <a:cs typeface="Times New Roman" pitchFamily="18" charset="0"/>
                <a:sym typeface="Symbol"/>
              </a:rPr>
              <a:t></a:t>
            </a:r>
            <a:r>
              <a:rPr lang="en-US" sz="1800" b="1" i="1" dirty="0">
                <a:latin typeface="Times New Roman" pitchFamily="18" charset="0"/>
                <a:cs typeface="Times New Roman" pitchFamily="18" charset="0"/>
              </a:rPr>
              <a:t>D</a:t>
            </a:r>
            <a:r>
              <a:rPr lang="en-US" sz="1800" b="1" baseline="30000" dirty="0">
                <a:latin typeface="Times New Roman" pitchFamily="18" charset="0"/>
                <a:cs typeface="Times New Roman" pitchFamily="18" charset="0"/>
              </a:rPr>
              <a:t>2</a:t>
            </a:r>
            <a:r>
              <a:rPr lang="en-US" sz="1800" b="1" i="1" dirty="0">
                <a:latin typeface="Times New Roman" pitchFamily="18" charset="0"/>
                <a:cs typeface="Times New Roman" pitchFamily="18" charset="0"/>
              </a:rPr>
              <a:t>L</a:t>
            </a:r>
            <a:r>
              <a:rPr lang="en-US" sz="1800" b="1" dirty="0">
                <a:latin typeface="Times New Roman" pitchFamily="18" charset="0"/>
                <a:cs typeface="Times New Roman" pitchFamily="18" charset="0"/>
              </a:rPr>
              <a:t>/4 </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sym typeface="Symbol"/>
              </a:rPr>
              <a:t></a:t>
            </a:r>
            <a:r>
              <a:rPr lang="en-US" sz="1800" dirty="0">
                <a:latin typeface="Times New Roman" pitchFamily="18" charset="0"/>
                <a:cs typeface="Times New Roman" pitchFamily="18" charset="0"/>
              </a:rPr>
              <a:t>(50)</a:t>
            </a:r>
            <a:r>
              <a:rPr lang="en-US" sz="1800" baseline="30000" dirty="0">
                <a:latin typeface="Times New Roman" pitchFamily="18" charset="0"/>
                <a:cs typeface="Times New Roman" pitchFamily="18" charset="0"/>
              </a:rPr>
              <a:t>2</a:t>
            </a:r>
            <a:r>
              <a:rPr lang="en-US" sz="1800" dirty="0">
                <a:latin typeface="Times New Roman" pitchFamily="18" charset="0"/>
                <a:cs typeface="Times New Roman" pitchFamily="18" charset="0"/>
              </a:rPr>
              <a:t>(50)/4 = 98,175 mm</a:t>
            </a:r>
            <a:r>
              <a:rPr lang="en-US" sz="1800" baseline="30000" dirty="0">
                <a:latin typeface="Times New Roman" pitchFamily="18" charset="0"/>
                <a:cs typeface="Times New Roman" pitchFamily="18" charset="0"/>
              </a:rPr>
              <a:t>3</a:t>
            </a:r>
            <a:endParaRPr lang="en-US" sz="1800" dirty="0">
              <a:latin typeface="Times New Roman" pitchFamily="18" charset="0"/>
              <a:cs typeface="Times New Roman" pitchFamily="18" charset="0"/>
            </a:endParaRPr>
          </a:p>
          <a:p>
            <a:pPr marL="0" indent="0">
              <a:buNone/>
              <a:defRPr/>
            </a:pPr>
            <a:r>
              <a:rPr lang="en-US" sz="1800" dirty="0" smtClean="0">
                <a:latin typeface="Times New Roman" pitchFamily="18" charset="0"/>
                <a:cs typeface="Times New Roman" pitchFamily="18" charset="0"/>
              </a:rPr>
              <a:t>                     Area </a:t>
            </a:r>
            <a:r>
              <a:rPr lang="en-US" sz="1800" i="1" dirty="0">
                <a:latin typeface="Times New Roman" pitchFamily="18" charset="0"/>
                <a:cs typeface="Times New Roman" pitchFamily="18" charset="0"/>
              </a:rPr>
              <a:t>A</a:t>
            </a:r>
            <a:r>
              <a:rPr lang="en-US" sz="1800" dirty="0">
                <a:latin typeface="Times New Roman" pitchFamily="18" charset="0"/>
                <a:cs typeface="Times New Roman" pitchFamily="18" charset="0"/>
              </a:rPr>
              <a:t> = 2</a:t>
            </a:r>
            <a:r>
              <a:rPr lang="en-US" sz="1800" i="1" dirty="0">
                <a:latin typeface="Times New Roman" pitchFamily="18" charset="0"/>
                <a:cs typeface="Times New Roman" pitchFamily="18" charset="0"/>
                <a:sym typeface="Symbol"/>
              </a:rPr>
              <a:t></a:t>
            </a:r>
            <a:r>
              <a:rPr lang="en-US" sz="1800" i="1" dirty="0">
                <a:latin typeface="Times New Roman" pitchFamily="18" charset="0"/>
                <a:cs typeface="Times New Roman" pitchFamily="18" charset="0"/>
              </a:rPr>
              <a:t>D</a:t>
            </a:r>
            <a:r>
              <a:rPr lang="en-US" sz="1800" baseline="30000" dirty="0">
                <a:latin typeface="Times New Roman" pitchFamily="18" charset="0"/>
                <a:cs typeface="Times New Roman" pitchFamily="18" charset="0"/>
              </a:rPr>
              <a:t>2</a:t>
            </a:r>
            <a:r>
              <a:rPr lang="en-US" sz="1800" dirty="0">
                <a:latin typeface="Times New Roman" pitchFamily="18" charset="0"/>
                <a:cs typeface="Times New Roman" pitchFamily="18" charset="0"/>
              </a:rPr>
              <a:t>/4 + </a:t>
            </a:r>
            <a:r>
              <a:rPr lang="en-US" sz="1800" i="1" dirty="0">
                <a:latin typeface="Times New Roman" pitchFamily="18" charset="0"/>
                <a:cs typeface="Times New Roman" pitchFamily="18" charset="0"/>
                <a:sym typeface="Symbol"/>
              </a:rPr>
              <a:t></a:t>
            </a:r>
            <a:r>
              <a:rPr lang="en-US" sz="1800" i="1" dirty="0">
                <a:latin typeface="Times New Roman" pitchFamily="18" charset="0"/>
                <a:cs typeface="Times New Roman" pitchFamily="18" charset="0"/>
              </a:rPr>
              <a:t>DL</a:t>
            </a:r>
            <a:r>
              <a:rPr lang="en-US" sz="1800" dirty="0">
                <a:latin typeface="Times New Roman" pitchFamily="18" charset="0"/>
                <a:cs typeface="Times New Roman" pitchFamily="18" charset="0"/>
              </a:rPr>
              <a:t> = </a:t>
            </a:r>
            <a:r>
              <a:rPr lang="en-US" sz="1800" i="1" dirty="0">
                <a:latin typeface="Times New Roman" pitchFamily="18" charset="0"/>
                <a:cs typeface="Times New Roman" pitchFamily="18" charset="0"/>
                <a:sym typeface="Symbol"/>
              </a:rPr>
              <a:t></a:t>
            </a:r>
            <a:r>
              <a:rPr lang="en-US" sz="1800" dirty="0">
                <a:latin typeface="Times New Roman" pitchFamily="18" charset="0"/>
                <a:cs typeface="Times New Roman" pitchFamily="18" charset="0"/>
              </a:rPr>
              <a:t>(50)</a:t>
            </a:r>
            <a:r>
              <a:rPr lang="en-US" sz="1800" baseline="30000" dirty="0">
                <a:latin typeface="Times New Roman" pitchFamily="18" charset="0"/>
                <a:cs typeface="Times New Roman" pitchFamily="18" charset="0"/>
              </a:rPr>
              <a:t>2</a:t>
            </a:r>
            <a:r>
              <a:rPr lang="en-US" sz="1800" dirty="0">
                <a:latin typeface="Times New Roman" pitchFamily="18" charset="0"/>
                <a:cs typeface="Times New Roman" pitchFamily="18" charset="0"/>
              </a:rPr>
              <a:t>/2 + </a:t>
            </a:r>
            <a:r>
              <a:rPr lang="en-US" sz="1800" i="1" dirty="0">
                <a:latin typeface="Times New Roman" pitchFamily="18" charset="0"/>
                <a:cs typeface="Times New Roman" pitchFamily="18" charset="0"/>
                <a:sym typeface="Symbol"/>
              </a:rPr>
              <a:t></a:t>
            </a:r>
            <a:r>
              <a:rPr lang="en-US" sz="1800" dirty="0">
                <a:latin typeface="Times New Roman" pitchFamily="18" charset="0"/>
                <a:cs typeface="Times New Roman" pitchFamily="18" charset="0"/>
              </a:rPr>
              <a:t>(50)(50) = 11,781 mm</a:t>
            </a:r>
            <a:r>
              <a:rPr lang="en-US" sz="1800" baseline="30000" dirty="0">
                <a:latin typeface="Times New Roman" pitchFamily="18" charset="0"/>
                <a:cs typeface="Times New Roman" pitchFamily="18" charset="0"/>
              </a:rPr>
              <a:t>2</a:t>
            </a:r>
            <a:endParaRPr lang="en-US" sz="1800" dirty="0">
              <a:latin typeface="Times New Roman" pitchFamily="18" charset="0"/>
              <a:cs typeface="Times New Roman" pitchFamily="18" charset="0"/>
            </a:endParaRPr>
          </a:p>
          <a:p>
            <a:pPr marL="0" indent="0">
              <a:buNone/>
              <a:defRPr/>
            </a:pPr>
            <a:r>
              <a:rPr lang="en-US" sz="1800" i="1" dirty="0" smtClean="0">
                <a:latin typeface="Times New Roman" pitchFamily="18" charset="0"/>
                <a:cs typeface="Times New Roman" pitchFamily="18" charset="0"/>
              </a:rPr>
              <a:t>                     V/A</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 98,175 /11,781 = 8.333</a:t>
            </a:r>
          </a:p>
          <a:p>
            <a:pPr marL="0" indent="0">
              <a:buNone/>
              <a:defRPr/>
            </a:pPr>
            <a:r>
              <a:rPr lang="en-US" sz="1800" i="1" dirty="0" smtClean="0">
                <a:latin typeface="Times New Roman" pitchFamily="18" charset="0"/>
                <a:cs typeface="Times New Roman" pitchFamily="18" charset="0"/>
              </a:rPr>
              <a:t>                </a:t>
            </a:r>
            <a:r>
              <a:rPr lang="en-US" sz="1800" b="1" i="1" dirty="0" smtClean="0">
                <a:solidFill>
                  <a:srgbClr val="FF0000"/>
                </a:solidFill>
                <a:latin typeface="Times New Roman" pitchFamily="18" charset="0"/>
                <a:cs typeface="Times New Roman" pitchFamily="18" charset="0"/>
              </a:rPr>
              <a:t>C</a:t>
            </a:r>
            <a:r>
              <a:rPr lang="en-US" sz="1800" b="1" i="1" baseline="-25000" dirty="0" smtClean="0">
                <a:solidFill>
                  <a:srgbClr val="FF0000"/>
                </a:solidFill>
                <a:latin typeface="Times New Roman" pitchFamily="18" charset="0"/>
                <a:cs typeface="Times New Roman" pitchFamily="18" charset="0"/>
              </a:rPr>
              <a:t>m</a:t>
            </a:r>
            <a:r>
              <a:rPr lang="en-US" sz="1800" b="1" dirty="0" smtClean="0">
                <a:solidFill>
                  <a:srgbClr val="FF0000"/>
                </a:solidFill>
                <a:latin typeface="Times New Roman" pitchFamily="18" charset="0"/>
                <a:cs typeface="Times New Roman" pitchFamily="18" charset="0"/>
              </a:rPr>
              <a:t> </a:t>
            </a:r>
            <a:r>
              <a:rPr lang="en-US" sz="1800" b="1" dirty="0">
                <a:solidFill>
                  <a:srgbClr val="FF0000"/>
                </a:solidFill>
                <a:latin typeface="Times New Roman" pitchFamily="18" charset="0"/>
                <a:cs typeface="Times New Roman" pitchFamily="18" charset="0"/>
              </a:rPr>
              <a:t>= </a:t>
            </a:r>
            <a:r>
              <a:rPr lang="en-US" sz="1800" b="1" i="1" dirty="0">
                <a:solidFill>
                  <a:srgbClr val="FF0000"/>
                </a:solidFill>
                <a:latin typeface="Times New Roman" pitchFamily="18" charset="0"/>
                <a:cs typeface="Times New Roman" pitchFamily="18" charset="0"/>
              </a:rPr>
              <a:t>T</a:t>
            </a:r>
            <a:r>
              <a:rPr lang="en-US" sz="1800" b="1" i="1" baseline="-25000" dirty="0">
                <a:solidFill>
                  <a:srgbClr val="FF0000"/>
                </a:solidFill>
                <a:latin typeface="Times New Roman" pitchFamily="18" charset="0"/>
                <a:cs typeface="Times New Roman" pitchFamily="18" charset="0"/>
              </a:rPr>
              <a:t>TS</a:t>
            </a:r>
            <a:r>
              <a:rPr lang="en-US" sz="1800" b="1" dirty="0">
                <a:solidFill>
                  <a:srgbClr val="FF0000"/>
                </a:solidFill>
                <a:latin typeface="Times New Roman" pitchFamily="18" charset="0"/>
                <a:cs typeface="Times New Roman" pitchFamily="18" charset="0"/>
              </a:rPr>
              <a:t> /(</a:t>
            </a:r>
            <a:r>
              <a:rPr lang="en-US" sz="1800" b="1" i="1" dirty="0" smtClean="0">
                <a:solidFill>
                  <a:srgbClr val="FF0000"/>
                </a:solidFill>
                <a:latin typeface="Times New Roman" pitchFamily="18" charset="0"/>
                <a:cs typeface="Times New Roman" pitchFamily="18" charset="0"/>
              </a:rPr>
              <a:t>V</a:t>
            </a:r>
            <a:r>
              <a:rPr lang="en-US" sz="1800" b="1" dirty="0" smtClean="0">
                <a:solidFill>
                  <a:srgbClr val="FF0000"/>
                </a:solidFill>
                <a:latin typeface="Times New Roman" pitchFamily="18" charset="0"/>
                <a:cs typeface="Times New Roman" pitchFamily="18" charset="0"/>
              </a:rPr>
              <a:t>/</a:t>
            </a:r>
            <a:r>
              <a:rPr lang="en-US" sz="1800" b="1" i="1" dirty="0" smtClean="0">
                <a:solidFill>
                  <a:srgbClr val="FF0000"/>
                </a:solidFill>
                <a:latin typeface="Times New Roman" pitchFamily="18" charset="0"/>
                <a:cs typeface="Times New Roman" pitchFamily="18" charset="0"/>
              </a:rPr>
              <a:t>A</a:t>
            </a:r>
            <a:r>
              <a:rPr lang="en-US" sz="1800" b="1" dirty="0" smtClean="0">
                <a:solidFill>
                  <a:srgbClr val="FF0000"/>
                </a:solidFill>
                <a:latin typeface="Times New Roman" pitchFamily="18" charset="0"/>
                <a:cs typeface="Times New Roman" pitchFamily="18" charset="0"/>
              </a:rPr>
              <a:t>)</a:t>
            </a:r>
            <a:r>
              <a:rPr lang="en-US" sz="1800" b="1" baseline="30000" dirty="0" smtClean="0">
                <a:solidFill>
                  <a:srgbClr val="FF0000"/>
                </a:solidFill>
                <a:latin typeface="Times New Roman" pitchFamily="18" charset="0"/>
                <a:cs typeface="Times New Roman" pitchFamily="18" charset="0"/>
              </a:rPr>
              <a:t>2                    </a:t>
            </a:r>
            <a:r>
              <a:rPr lang="en-US" sz="1800" i="1" dirty="0" smtClean="0">
                <a:latin typeface="Times New Roman" pitchFamily="18" charset="0"/>
                <a:cs typeface="Times New Roman" pitchFamily="18" charset="0"/>
              </a:rPr>
              <a:t>  T</a:t>
            </a:r>
            <a:r>
              <a:rPr lang="en-US" sz="1800" i="1" baseline="-25000" dirty="0" smtClean="0">
                <a:latin typeface="Times New Roman" pitchFamily="18" charset="0"/>
                <a:cs typeface="Times New Roman" pitchFamily="18" charset="0"/>
              </a:rPr>
              <a:t>TS</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 2.232 (8.333)</a:t>
            </a:r>
            <a:r>
              <a:rPr lang="en-US" sz="1800" baseline="30000" dirty="0">
                <a:latin typeface="Times New Roman" pitchFamily="18" charset="0"/>
                <a:cs typeface="Times New Roman" pitchFamily="18" charset="0"/>
              </a:rPr>
              <a:t>2</a:t>
            </a: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 </a:t>
            </a:r>
            <a:r>
              <a:rPr lang="en-US" sz="1800" b="1" dirty="0" smtClean="0">
                <a:latin typeface="Times New Roman" pitchFamily="18" charset="0"/>
                <a:cs typeface="Times New Roman" pitchFamily="18" charset="0"/>
              </a:rPr>
              <a:t>154.87s </a:t>
            </a:r>
            <a:r>
              <a:rPr lang="en-US" sz="1800" b="1" dirty="0">
                <a:latin typeface="Times New Roman" pitchFamily="18" charset="0"/>
                <a:cs typeface="Times New Roman" pitchFamily="18" charset="0"/>
              </a:rPr>
              <a:t>= </a:t>
            </a:r>
            <a:r>
              <a:rPr lang="en-US" sz="1800" b="1" dirty="0" smtClean="0">
                <a:latin typeface="Times New Roman" pitchFamily="18" charset="0"/>
                <a:cs typeface="Times New Roman" pitchFamily="18" charset="0"/>
              </a:rPr>
              <a:t>2.581 </a:t>
            </a:r>
            <a:r>
              <a:rPr lang="en-US" sz="1800" b="1" dirty="0">
                <a:latin typeface="Times New Roman" pitchFamily="18" charset="0"/>
                <a:cs typeface="Times New Roman" pitchFamily="18" charset="0"/>
              </a:rPr>
              <a:t>min</a:t>
            </a:r>
            <a:endParaRPr lang="en-US" sz="1800" dirty="0">
              <a:latin typeface="Times New Roman" pitchFamily="18" charset="0"/>
              <a:cs typeface="Times New Roman" pitchFamily="18" charset="0"/>
            </a:endParaRPr>
          </a:p>
          <a:p>
            <a:pPr marL="0" indent="0">
              <a:buNone/>
              <a:defRPr/>
            </a:pPr>
            <a:endParaRPr lang="en-US" dirty="0"/>
          </a:p>
        </p:txBody>
      </p:sp>
      <p:pic>
        <p:nvPicPr>
          <p:cNvPr id="5" name="Picture 4" descr="photo.jpg.png"/>
          <p:cNvPicPr>
            <a:picLocks noChangeAspect="1"/>
          </p:cNvPicPr>
          <p:nvPr/>
        </p:nvPicPr>
        <p:blipFill>
          <a:blip r:embed="rId2" cstate="print"/>
          <a:stretch>
            <a:fillRect/>
          </a:stretch>
        </p:blipFill>
        <p:spPr>
          <a:xfrm>
            <a:off x="0" y="12510"/>
            <a:ext cx="1524000" cy="1528777"/>
          </a:xfrm>
          <a:prstGeom prst="rect">
            <a:avLst/>
          </a:prstGeom>
          <a:no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0"/>
            <a:ext cx="3030537" cy="167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6227" y="152400"/>
            <a:ext cx="1030287"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كعب 3"/>
          <p:cNvSpPr/>
          <p:nvPr/>
        </p:nvSpPr>
        <p:spPr bwMode="auto">
          <a:xfrm>
            <a:off x="7417164" y="3352800"/>
            <a:ext cx="1150208" cy="990600"/>
          </a:xfrm>
          <a:prstGeom prst="cub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charset="0"/>
            </a:endParaRPr>
          </a:p>
        </p:txBody>
      </p:sp>
      <p:sp>
        <p:nvSpPr>
          <p:cNvPr id="6" name="مخطط انسيابي: تخزين بالوصول المباشر 5"/>
          <p:cNvSpPr/>
          <p:nvPr/>
        </p:nvSpPr>
        <p:spPr bwMode="auto">
          <a:xfrm>
            <a:off x="7458868" y="4656161"/>
            <a:ext cx="1066800" cy="838200"/>
          </a:xfrm>
          <a:prstGeom prst="flowChartMagneticDrum">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391400" cy="990600"/>
          </a:xfrm>
        </p:spPr>
        <p:txBody>
          <a:bodyPr/>
          <a:lstStyle/>
          <a:p>
            <a:r>
              <a:rPr lang="en-US" sz="4000" dirty="0"/>
              <a:t>Figure 0: </a:t>
            </a:r>
            <a:r>
              <a:rPr lang="en-US" sz="4000" dirty="0">
                <a:solidFill>
                  <a:srgbClr val="FF0000"/>
                </a:solidFill>
              </a:rPr>
              <a:t>Metal Cast parts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10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8476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anim calcmode="lin" valueType="num">
                                      <p:cBhvr>
                                        <p:cTn id="14" dur="2000" fill="hold"/>
                                        <p:tgtEl>
                                          <p:spTgt spid="1026"/>
                                        </p:tgtEl>
                                        <p:attrNameLst>
                                          <p:attrName>ppt_w</p:attrName>
                                        </p:attrNameLst>
                                      </p:cBhvr>
                                      <p:tavLst>
                                        <p:tav tm="0" fmla="#ppt_w*sin(2.5*pi*$)">
                                          <p:val>
                                            <p:fltVal val="0"/>
                                          </p:val>
                                        </p:tav>
                                        <p:tav tm="100000">
                                          <p:val>
                                            <p:fltVal val="1"/>
                                          </p:val>
                                        </p:tav>
                                      </p:tavLst>
                                    </p:anim>
                                    <p:anim calcmode="lin" valueType="num">
                                      <p:cBhvr>
                                        <p:cTn id="15"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362200" y="1066800"/>
            <a:ext cx="6172200" cy="1066800"/>
          </a:xfrm>
        </p:spPr>
        <p:txBody>
          <a:bodyPr/>
          <a:lstStyle/>
          <a:p>
            <a:pPr algn="ctr" eaLnBrk="1" hangingPunct="1">
              <a:spcBef>
                <a:spcPts val="600"/>
              </a:spcBef>
            </a:pPr>
            <a:r>
              <a:rPr lang="en-US" sz="2400" b="1" dirty="0" smtClean="0"/>
              <a:t/>
            </a:r>
            <a:br>
              <a:rPr lang="en-US" sz="2400" b="1" dirty="0" smtClean="0"/>
            </a:br>
            <a:r>
              <a:rPr lang="en-US" altLang="en-US" dirty="0" smtClean="0"/>
              <a:t/>
            </a:r>
            <a:br>
              <a:rPr lang="en-US" altLang="en-US" dirty="0" smtClean="0"/>
            </a:br>
            <a:r>
              <a:rPr lang="en-US" altLang="en-US" dirty="0" smtClean="0">
                <a:solidFill>
                  <a:srgbClr val="FF0000"/>
                </a:solidFill>
              </a:rPr>
              <a:t>FUNDAMENTALS OF METAL CASTING</a:t>
            </a:r>
          </a:p>
        </p:txBody>
      </p:sp>
      <p:sp>
        <p:nvSpPr>
          <p:cNvPr id="14340" name="Rectangle 3"/>
          <p:cNvSpPr>
            <a:spLocks noGrp="1" noChangeArrowheads="1"/>
          </p:cNvSpPr>
          <p:nvPr>
            <p:ph type="body" idx="1"/>
          </p:nvPr>
        </p:nvSpPr>
        <p:spPr>
          <a:xfrm>
            <a:off x="762000" y="2971800"/>
            <a:ext cx="7772400" cy="1905000"/>
          </a:xfrm>
        </p:spPr>
        <p:txBody>
          <a:bodyPr/>
          <a:lstStyle/>
          <a:p>
            <a:pPr marL="457200" indent="-457200" eaLnBrk="1" hangingPunct="1">
              <a:buFont typeface="Wingdings" pitchFamily="2" charset="2"/>
              <a:buAutoNum type="arabicPeriod"/>
            </a:pPr>
            <a:r>
              <a:rPr lang="en-US" altLang="en-US" dirty="0" smtClean="0"/>
              <a:t>Overview of Casting Technology</a:t>
            </a:r>
          </a:p>
          <a:p>
            <a:pPr marL="457200" indent="-457200" eaLnBrk="1" hangingPunct="1">
              <a:buFont typeface="Wingdings" pitchFamily="2" charset="2"/>
              <a:buAutoNum type="arabicPeriod"/>
            </a:pPr>
            <a:r>
              <a:rPr lang="en-US" altLang="en-US" dirty="0" smtClean="0"/>
              <a:t>Heating and Pouring</a:t>
            </a:r>
          </a:p>
          <a:p>
            <a:pPr marL="457200" indent="-457200" eaLnBrk="1" hangingPunct="1">
              <a:buFont typeface="Wingdings" pitchFamily="2" charset="2"/>
              <a:buAutoNum type="arabicPeriod"/>
            </a:pPr>
            <a:r>
              <a:rPr lang="en-US" altLang="en-US" dirty="0" smtClean="0"/>
              <a:t>Solidification and Cooling</a:t>
            </a:r>
          </a:p>
        </p:txBody>
      </p:sp>
      <p:pic>
        <p:nvPicPr>
          <p:cNvPr id="6" name="Picture 5" descr="photo.jpg.png"/>
          <p:cNvPicPr>
            <a:picLocks noChangeAspect="1"/>
          </p:cNvPicPr>
          <p:nvPr/>
        </p:nvPicPr>
        <p:blipFill>
          <a:blip r:embed="rId4" cstate="print"/>
          <a:stretch>
            <a:fillRect/>
          </a:stretch>
        </p:blipFill>
        <p:spPr>
          <a:xfrm>
            <a:off x="381000" y="228599"/>
            <a:ext cx="1524000" cy="1528777"/>
          </a:xfrm>
          <a:prstGeom prst="rect">
            <a:avLst/>
          </a:prstGeom>
          <a:noFill/>
          <a:ln>
            <a:noFill/>
          </a:ln>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alpha val="29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spcBef>
                <a:spcPts val="600"/>
              </a:spcBef>
            </a:pPr>
            <a:r>
              <a:rPr lang="en-US" altLang="en-US" dirty="0" smtClean="0">
                <a:solidFill>
                  <a:srgbClr val="FF0000"/>
                </a:solidFill>
              </a:rPr>
              <a:t>Solidification Processes</a:t>
            </a:r>
          </a:p>
        </p:txBody>
      </p:sp>
      <p:sp>
        <p:nvSpPr>
          <p:cNvPr id="15364" name="Rectangle 3"/>
          <p:cNvSpPr>
            <a:spLocks noGrp="1" noChangeArrowheads="1"/>
          </p:cNvSpPr>
          <p:nvPr>
            <p:ph type="body" idx="1"/>
          </p:nvPr>
        </p:nvSpPr>
        <p:spPr>
          <a:xfrm>
            <a:off x="685800" y="2209800"/>
            <a:ext cx="8001000" cy="3886200"/>
          </a:xfrm>
        </p:spPr>
        <p:txBody>
          <a:bodyPr/>
          <a:lstStyle/>
          <a:p>
            <a:pPr eaLnBrk="1" hangingPunct="1">
              <a:buFont typeface="Wingdings" pitchFamily="2" charset="2"/>
              <a:buNone/>
            </a:pPr>
            <a:r>
              <a:rPr lang="en-US" altLang="en-US" dirty="0" smtClean="0"/>
              <a:t>Starting work material is either a liquid or is in a highly plastic condition, and a part is created through solidification of the material</a:t>
            </a:r>
          </a:p>
          <a:p>
            <a:pPr eaLnBrk="1" hangingPunct="1"/>
            <a:r>
              <a:rPr lang="en-US" altLang="en-US" dirty="0" smtClean="0"/>
              <a:t>Solidification processes can be classified according to engineering material processed: </a:t>
            </a:r>
          </a:p>
          <a:p>
            <a:pPr lvl="1" eaLnBrk="1" hangingPunct="1"/>
            <a:r>
              <a:rPr lang="en-US" altLang="en-US" sz="2500" dirty="0" smtClean="0"/>
              <a:t>Metals</a:t>
            </a:r>
          </a:p>
          <a:p>
            <a:pPr lvl="1" eaLnBrk="1" hangingPunct="1"/>
            <a:r>
              <a:rPr lang="en-US" altLang="en-US" sz="2500" dirty="0" smtClean="0"/>
              <a:t>Ceramics, specifically glasses </a:t>
            </a:r>
          </a:p>
          <a:p>
            <a:pPr lvl="1" eaLnBrk="1" hangingPunct="1"/>
            <a:r>
              <a:rPr lang="en-US" altLang="en-US" sz="2500" dirty="0" smtClean="0"/>
              <a:t>Polymers and polymer matrix composites (PMCs)</a:t>
            </a:r>
          </a:p>
        </p:txBody>
      </p:sp>
      <p:pic>
        <p:nvPicPr>
          <p:cNvPr id="5" name="Picture 4" descr="photo.jpg.png"/>
          <p:cNvPicPr>
            <a:picLocks noChangeAspect="1"/>
          </p:cNvPicPr>
          <p:nvPr/>
        </p:nvPicPr>
        <p:blipFill>
          <a:blip r:embed="rId3" cstate="print"/>
          <a:stretch>
            <a:fillRect/>
          </a:stretch>
        </p:blipFill>
        <p:spPr>
          <a:xfrm>
            <a:off x="381000" y="228599"/>
            <a:ext cx="1524000" cy="1528777"/>
          </a:xfrm>
          <a:prstGeom prst="rect">
            <a:avLst/>
          </a:prstGeom>
          <a:noFill/>
          <a:ln>
            <a:noFill/>
          </a:ln>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alpha val="29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1524000" y="609601"/>
            <a:ext cx="6797675" cy="381000"/>
          </a:xfrm>
        </p:spPr>
        <p:txBody>
          <a:bodyPr/>
          <a:lstStyle/>
          <a:p>
            <a:pPr algn="ctr" eaLnBrk="1" hangingPunct="1">
              <a:lnSpc>
                <a:spcPct val="90000"/>
              </a:lnSpc>
              <a:buFont typeface="Wingdings" pitchFamily="2" charset="2"/>
              <a:buNone/>
            </a:pPr>
            <a:r>
              <a:rPr lang="en-US" altLang="en-US" sz="2000" dirty="0" smtClean="0">
                <a:solidFill>
                  <a:srgbClr val="FF0000"/>
                </a:solidFill>
              </a:rPr>
              <a:t>Classification of solidification processes</a:t>
            </a:r>
          </a:p>
        </p:txBody>
      </p:sp>
      <p:pic>
        <p:nvPicPr>
          <p:cNvPr id="16388" name="Picture 9" descr="C:\My Documents\Books\MfgBook-4e\Figures for slides\Ch10\F10-01.JPG"/>
          <p:cNvPicPr>
            <a:picLocks noChangeAspect="1" noChangeArrowheads="1"/>
          </p:cNvPicPr>
          <p:nvPr/>
        </p:nvPicPr>
        <p:blipFill>
          <a:blip r:embed="rId3"/>
          <a:srcRect/>
          <a:stretch>
            <a:fillRect/>
          </a:stretch>
        </p:blipFill>
        <p:spPr bwMode="auto">
          <a:xfrm>
            <a:off x="381000" y="1219200"/>
            <a:ext cx="8458200" cy="5257799"/>
          </a:xfrm>
          <a:prstGeom prst="rect">
            <a:avLst/>
          </a:prstGeom>
          <a:noFill/>
          <a:ln w="9525">
            <a:noFill/>
            <a:miter lim="800000"/>
            <a:headEnd/>
            <a:tailEnd/>
          </a:ln>
        </p:spPr>
      </p:pic>
      <p:pic>
        <p:nvPicPr>
          <p:cNvPr id="5" name="Picture 4" descr="photo.jpg.png"/>
          <p:cNvPicPr>
            <a:picLocks noChangeAspect="1"/>
          </p:cNvPicPr>
          <p:nvPr/>
        </p:nvPicPr>
        <p:blipFill>
          <a:blip r:embed="rId4" cstate="print"/>
          <a:stretch>
            <a:fillRect/>
          </a:stretch>
        </p:blipFill>
        <p:spPr>
          <a:xfrm>
            <a:off x="0" y="1"/>
            <a:ext cx="1371600" cy="1219200"/>
          </a:xfrm>
          <a:prstGeom prst="rect">
            <a:avLst/>
          </a:prstGeom>
          <a:noFill/>
          <a:ln>
            <a:noFill/>
          </a:ln>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alpha val="29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spcBef>
                <a:spcPts val="600"/>
              </a:spcBef>
            </a:pPr>
            <a:r>
              <a:rPr lang="en-US" altLang="en-US" dirty="0" smtClean="0">
                <a:solidFill>
                  <a:srgbClr val="FF0000"/>
                </a:solidFill>
              </a:rPr>
              <a:t>Casting of Metals</a:t>
            </a:r>
          </a:p>
        </p:txBody>
      </p:sp>
      <p:sp>
        <p:nvSpPr>
          <p:cNvPr id="17412" name="Rectangle 3"/>
          <p:cNvSpPr>
            <a:spLocks noGrp="1" noChangeArrowheads="1"/>
          </p:cNvSpPr>
          <p:nvPr>
            <p:ph type="body" idx="1"/>
          </p:nvPr>
        </p:nvSpPr>
        <p:spPr>
          <a:xfrm>
            <a:off x="685800" y="2057400"/>
            <a:ext cx="7772400" cy="4038600"/>
          </a:xfrm>
        </p:spPr>
        <p:txBody>
          <a:bodyPr/>
          <a:lstStyle/>
          <a:p>
            <a:pPr marL="457200" indent="-457200" algn="just" eaLnBrk="1" hangingPunct="1">
              <a:buFont typeface="Wingdings" pitchFamily="2" charset="2"/>
              <a:buNone/>
            </a:pPr>
            <a:r>
              <a:rPr lang="en-US" altLang="en-US" dirty="0" smtClean="0"/>
              <a:t>      Process in which molten metal flows by gravity or other force into a mold where it solidifies in the shape of the mold cavity</a:t>
            </a:r>
          </a:p>
          <a:p>
            <a:pPr marL="457200" indent="-457200" algn="just" eaLnBrk="1" hangingPunct="1"/>
            <a:r>
              <a:rPr lang="en-US" altLang="en-US" dirty="0" smtClean="0"/>
              <a:t>The term </a:t>
            </a:r>
            <a:r>
              <a:rPr lang="en-US" altLang="en-US" i="1" dirty="0" smtClean="0">
                <a:solidFill>
                  <a:srgbClr val="FF0000"/>
                </a:solidFill>
              </a:rPr>
              <a:t>casting</a:t>
            </a:r>
            <a:r>
              <a:rPr lang="en-US" altLang="en-US" dirty="0" smtClean="0">
                <a:solidFill>
                  <a:srgbClr val="FF0000"/>
                </a:solidFill>
              </a:rPr>
              <a:t> </a:t>
            </a:r>
            <a:r>
              <a:rPr lang="en-US" altLang="en-US" dirty="0" smtClean="0"/>
              <a:t>also applies to the part made in the process</a:t>
            </a:r>
          </a:p>
          <a:p>
            <a:pPr marL="457200" indent="-457200" eaLnBrk="1" hangingPunct="1"/>
            <a:r>
              <a:rPr lang="en-US" altLang="en-US" dirty="0" smtClean="0"/>
              <a:t>Steps in casting seem simple: </a:t>
            </a:r>
          </a:p>
          <a:p>
            <a:pPr marL="914400" lvl="1" indent="-457200" eaLnBrk="1" hangingPunct="1">
              <a:buFontTx/>
              <a:buAutoNum type="arabicPeriod"/>
            </a:pPr>
            <a:r>
              <a:rPr lang="en-US" altLang="en-US" sz="2500" dirty="0" smtClean="0"/>
              <a:t>Melt the metal.</a:t>
            </a:r>
          </a:p>
          <a:p>
            <a:pPr marL="914400" lvl="1" indent="-457200" eaLnBrk="1" hangingPunct="1">
              <a:buFontTx/>
              <a:buAutoNum type="arabicPeriod"/>
            </a:pPr>
            <a:r>
              <a:rPr lang="en-US" altLang="en-US" sz="2500" dirty="0" smtClean="0"/>
              <a:t>Pour it into a mold.</a:t>
            </a:r>
          </a:p>
          <a:p>
            <a:pPr marL="914400" lvl="1" indent="-457200" eaLnBrk="1" hangingPunct="1">
              <a:buFontTx/>
              <a:buAutoNum type="arabicPeriod"/>
            </a:pPr>
            <a:r>
              <a:rPr lang="en-US" altLang="en-US" sz="2500" dirty="0" smtClean="0"/>
              <a:t>Let it freeze.</a:t>
            </a:r>
          </a:p>
        </p:txBody>
      </p:sp>
      <p:pic>
        <p:nvPicPr>
          <p:cNvPr id="5" name="Picture 4" descr="photo.jpg.png"/>
          <p:cNvPicPr>
            <a:picLocks noChangeAspect="1"/>
          </p:cNvPicPr>
          <p:nvPr/>
        </p:nvPicPr>
        <p:blipFill>
          <a:blip r:embed="rId3" cstate="print"/>
          <a:stretch>
            <a:fillRect/>
          </a:stretch>
        </p:blipFill>
        <p:spPr>
          <a:xfrm>
            <a:off x="381000" y="228599"/>
            <a:ext cx="1524000" cy="1528777"/>
          </a:xfrm>
          <a:prstGeom prst="rect">
            <a:avLst/>
          </a:prstGeom>
          <a:noFill/>
          <a:ln>
            <a:noFill/>
          </a:ln>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alpha val="29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algn="ctr" eaLnBrk="1" hangingPunct="1">
              <a:spcBef>
                <a:spcPts val="600"/>
              </a:spcBef>
            </a:pPr>
            <a:r>
              <a:rPr lang="en-US" altLang="en-US" dirty="0" smtClean="0">
                <a:solidFill>
                  <a:srgbClr val="FF0000"/>
                </a:solidFill>
              </a:rPr>
              <a:t>Capabilities and </a:t>
            </a:r>
            <a:r>
              <a:rPr lang="en-US" altLang="en-US" u="sng" dirty="0" smtClean="0">
                <a:solidFill>
                  <a:srgbClr val="FF0000"/>
                </a:solidFill>
              </a:rPr>
              <a:t>Advantages</a:t>
            </a:r>
            <a:r>
              <a:rPr lang="en-US" altLang="en-US" dirty="0" smtClean="0">
                <a:solidFill>
                  <a:srgbClr val="FF0000"/>
                </a:solidFill>
              </a:rPr>
              <a:t> of Casting</a:t>
            </a:r>
          </a:p>
        </p:txBody>
      </p:sp>
      <p:sp>
        <p:nvSpPr>
          <p:cNvPr id="18436" name="Rectangle 3"/>
          <p:cNvSpPr>
            <a:spLocks noGrp="1" noChangeArrowheads="1"/>
          </p:cNvSpPr>
          <p:nvPr>
            <p:ph type="body" idx="1"/>
          </p:nvPr>
        </p:nvSpPr>
        <p:spPr>
          <a:xfrm>
            <a:off x="685800" y="2209800"/>
            <a:ext cx="8001000" cy="2971800"/>
          </a:xfrm>
        </p:spPr>
        <p:txBody>
          <a:bodyPr/>
          <a:lstStyle/>
          <a:p>
            <a:pPr eaLnBrk="1" hangingPunct="1"/>
            <a:r>
              <a:rPr lang="en-US" altLang="en-US" dirty="0" smtClean="0"/>
              <a:t>Can create complex part geometries.</a:t>
            </a:r>
          </a:p>
          <a:p>
            <a:pPr eaLnBrk="1" hangingPunct="1"/>
            <a:r>
              <a:rPr lang="en-US" altLang="en-US" dirty="0" smtClean="0"/>
              <a:t>Can create both external and internal shapes.</a:t>
            </a:r>
          </a:p>
          <a:p>
            <a:pPr eaLnBrk="1" hangingPunct="1"/>
            <a:r>
              <a:rPr lang="en-US" altLang="en-US" dirty="0" smtClean="0"/>
              <a:t>Some casting processes are </a:t>
            </a:r>
            <a:r>
              <a:rPr lang="en-US" altLang="en-US" i="1" dirty="0" smtClean="0"/>
              <a:t>net shape;</a:t>
            </a:r>
            <a:r>
              <a:rPr lang="en-US" altLang="en-US" dirty="0" smtClean="0"/>
              <a:t> others are </a:t>
            </a:r>
            <a:r>
              <a:rPr lang="en-US" altLang="en-US" i="1" dirty="0" smtClean="0"/>
              <a:t>near net shape.</a:t>
            </a:r>
            <a:endParaRPr lang="en-US" altLang="en-US" dirty="0" smtClean="0"/>
          </a:p>
          <a:p>
            <a:pPr eaLnBrk="1" hangingPunct="1"/>
            <a:r>
              <a:rPr lang="en-US" altLang="en-US" dirty="0" smtClean="0"/>
              <a:t>Can produce very large parts. </a:t>
            </a:r>
          </a:p>
          <a:p>
            <a:pPr eaLnBrk="1" hangingPunct="1"/>
            <a:r>
              <a:rPr lang="en-US" altLang="en-US" dirty="0" smtClean="0"/>
              <a:t>Some casting methods are suited to mass production.</a:t>
            </a:r>
          </a:p>
        </p:txBody>
      </p:sp>
      <p:pic>
        <p:nvPicPr>
          <p:cNvPr id="5" name="Picture 4" descr="photo.jpg.png"/>
          <p:cNvPicPr>
            <a:picLocks noChangeAspect="1"/>
          </p:cNvPicPr>
          <p:nvPr/>
        </p:nvPicPr>
        <p:blipFill>
          <a:blip r:embed="rId3" cstate="print"/>
          <a:stretch>
            <a:fillRect/>
          </a:stretch>
        </p:blipFill>
        <p:spPr>
          <a:xfrm>
            <a:off x="381000" y="228599"/>
            <a:ext cx="1524000" cy="1528777"/>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850" y="5105400"/>
            <a:ext cx="1030287"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alpha val="29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spcBef>
                <a:spcPts val="600"/>
              </a:spcBef>
            </a:pPr>
            <a:r>
              <a:rPr lang="en-US" altLang="en-US" u="sng" dirty="0" smtClean="0">
                <a:solidFill>
                  <a:srgbClr val="FF0000"/>
                </a:solidFill>
              </a:rPr>
              <a:t>Disadvantages</a:t>
            </a:r>
            <a:r>
              <a:rPr lang="en-US" altLang="en-US" dirty="0" smtClean="0">
                <a:solidFill>
                  <a:srgbClr val="FF0000"/>
                </a:solidFill>
              </a:rPr>
              <a:t> of Casting</a:t>
            </a:r>
          </a:p>
        </p:txBody>
      </p:sp>
      <p:sp>
        <p:nvSpPr>
          <p:cNvPr id="19460" name="Rectangle 3"/>
          <p:cNvSpPr>
            <a:spLocks noGrp="1" noChangeArrowheads="1"/>
          </p:cNvSpPr>
          <p:nvPr>
            <p:ph type="body" idx="1"/>
          </p:nvPr>
        </p:nvSpPr>
        <p:spPr>
          <a:xfrm>
            <a:off x="457200" y="2209800"/>
            <a:ext cx="8458200" cy="2895600"/>
          </a:xfrm>
        </p:spPr>
        <p:txBody>
          <a:bodyPr/>
          <a:lstStyle/>
          <a:p>
            <a:pPr eaLnBrk="1" hangingPunct="1"/>
            <a:r>
              <a:rPr lang="en-US" altLang="en-US" dirty="0" smtClean="0"/>
              <a:t>Different disadvantages for different casting processes: </a:t>
            </a:r>
          </a:p>
          <a:p>
            <a:pPr lvl="1" eaLnBrk="1" hangingPunct="1"/>
            <a:r>
              <a:rPr lang="en-US" altLang="en-US" sz="2500" dirty="0" smtClean="0"/>
              <a:t>Limitations on mechanical properties.</a:t>
            </a:r>
          </a:p>
          <a:p>
            <a:pPr lvl="1" eaLnBrk="1" hangingPunct="1"/>
            <a:r>
              <a:rPr lang="en-US" altLang="en-US" sz="2500" dirty="0" smtClean="0"/>
              <a:t>Poor dimensional accuracy and surface finish for some processes; e.g., sand casting.</a:t>
            </a:r>
          </a:p>
          <a:p>
            <a:pPr lvl="1" eaLnBrk="1" hangingPunct="1"/>
            <a:r>
              <a:rPr lang="en-US" altLang="en-US" sz="2500" dirty="0" smtClean="0"/>
              <a:t>Safety hazards to workers due to hot molten metals.</a:t>
            </a:r>
          </a:p>
          <a:p>
            <a:pPr lvl="1" eaLnBrk="1" hangingPunct="1"/>
            <a:r>
              <a:rPr lang="en-US" altLang="en-US" sz="2500" dirty="0" smtClean="0"/>
              <a:t>Environmental problems.</a:t>
            </a:r>
          </a:p>
        </p:txBody>
      </p:sp>
      <p:pic>
        <p:nvPicPr>
          <p:cNvPr id="5" name="Picture 4" descr="photo.jpg.png"/>
          <p:cNvPicPr>
            <a:picLocks noChangeAspect="1"/>
          </p:cNvPicPr>
          <p:nvPr/>
        </p:nvPicPr>
        <p:blipFill>
          <a:blip r:embed="rId3" cstate="print"/>
          <a:stretch>
            <a:fillRect/>
          </a:stretch>
        </p:blipFill>
        <p:spPr>
          <a:xfrm>
            <a:off x="381000" y="228599"/>
            <a:ext cx="1524000" cy="1528777"/>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1865" y="4800600"/>
            <a:ext cx="1907335" cy="147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alpha val="29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2286000" y="609600"/>
            <a:ext cx="4648200" cy="1447800"/>
          </a:xfrm>
        </p:spPr>
        <p:txBody>
          <a:bodyPr/>
          <a:lstStyle/>
          <a:p>
            <a:pPr eaLnBrk="1" hangingPunct="1">
              <a:spcBef>
                <a:spcPts val="600"/>
              </a:spcBef>
            </a:pPr>
            <a:r>
              <a:rPr lang="en-US" altLang="en-US" dirty="0" smtClean="0">
                <a:solidFill>
                  <a:srgbClr val="FF0000"/>
                </a:solidFill>
              </a:rPr>
              <a:t>Directional Solidification</a:t>
            </a:r>
          </a:p>
        </p:txBody>
      </p:sp>
      <p:sp>
        <p:nvSpPr>
          <p:cNvPr id="48132" name="Rectangle 3"/>
          <p:cNvSpPr>
            <a:spLocks noGrp="1" noChangeArrowheads="1"/>
          </p:cNvSpPr>
          <p:nvPr>
            <p:ph type="body" idx="1"/>
          </p:nvPr>
        </p:nvSpPr>
        <p:spPr>
          <a:xfrm>
            <a:off x="685800" y="2209800"/>
            <a:ext cx="8077200" cy="3886200"/>
          </a:xfrm>
        </p:spPr>
        <p:txBody>
          <a:bodyPr/>
          <a:lstStyle/>
          <a:p>
            <a:pPr algn="just" eaLnBrk="1" hangingPunct="1"/>
            <a:r>
              <a:rPr lang="en-US" altLang="en-US" dirty="0" smtClean="0">
                <a:latin typeface="Times New Roman" pitchFamily="18" charset="0"/>
                <a:cs typeface="Times New Roman" pitchFamily="18" charset="0"/>
              </a:rPr>
              <a:t>To minimize effects of shrinkage, it is desirable for regions of the casting most distant from the liquid metal supply to freeze first and for solidification to progress from these regions toward the riser(s)</a:t>
            </a:r>
          </a:p>
          <a:p>
            <a:pPr lvl="1" eaLnBrk="1" hangingPunct="1"/>
            <a:r>
              <a:rPr lang="en-US" altLang="en-US" sz="2500" dirty="0" smtClean="0">
                <a:latin typeface="Times New Roman" pitchFamily="18" charset="0"/>
                <a:cs typeface="Times New Roman" pitchFamily="18" charset="0"/>
              </a:rPr>
              <a:t>Thus, molten metal is continually available from risers to prevent shrinkage voids. </a:t>
            </a:r>
          </a:p>
          <a:p>
            <a:pPr lvl="1" eaLnBrk="1" hangingPunct="1"/>
            <a:r>
              <a:rPr lang="en-US" altLang="en-US" sz="2500" dirty="0" smtClean="0">
                <a:latin typeface="Times New Roman" pitchFamily="18" charset="0"/>
                <a:cs typeface="Times New Roman" pitchFamily="18" charset="0"/>
              </a:rPr>
              <a:t>The term </a:t>
            </a:r>
            <a:r>
              <a:rPr lang="en-US" altLang="en-US" sz="2500" i="1" dirty="0" smtClean="0">
                <a:solidFill>
                  <a:srgbClr val="FF0000"/>
                </a:solidFill>
                <a:latin typeface="Times New Roman" pitchFamily="18" charset="0"/>
                <a:cs typeface="Times New Roman" pitchFamily="18" charset="0"/>
              </a:rPr>
              <a:t>directional</a:t>
            </a:r>
            <a:r>
              <a:rPr lang="en-US" altLang="en-US" sz="2500" dirty="0" smtClean="0">
                <a:solidFill>
                  <a:srgbClr val="FF0000"/>
                </a:solidFill>
                <a:latin typeface="Times New Roman" pitchFamily="18" charset="0"/>
                <a:cs typeface="Times New Roman" pitchFamily="18" charset="0"/>
              </a:rPr>
              <a:t> </a:t>
            </a:r>
            <a:r>
              <a:rPr lang="en-US" altLang="en-US" sz="2500" i="1" dirty="0" smtClean="0">
                <a:solidFill>
                  <a:srgbClr val="FF0000"/>
                </a:solidFill>
                <a:latin typeface="Times New Roman" pitchFamily="18" charset="0"/>
                <a:cs typeface="Times New Roman" pitchFamily="18" charset="0"/>
              </a:rPr>
              <a:t>solidification</a:t>
            </a:r>
            <a:r>
              <a:rPr lang="en-US" altLang="en-US" sz="2500" dirty="0" smtClean="0">
                <a:solidFill>
                  <a:srgbClr val="FF0000"/>
                </a:solidFill>
                <a:latin typeface="Times New Roman" pitchFamily="18" charset="0"/>
                <a:cs typeface="Times New Roman" pitchFamily="18" charset="0"/>
              </a:rPr>
              <a:t> </a:t>
            </a:r>
            <a:r>
              <a:rPr lang="en-US" altLang="en-US" sz="2500" dirty="0" smtClean="0">
                <a:latin typeface="Times New Roman" pitchFamily="18" charset="0"/>
                <a:cs typeface="Times New Roman" pitchFamily="18" charset="0"/>
              </a:rPr>
              <a:t>describes this aspect of freezing and methods by which it is controlled.</a:t>
            </a:r>
          </a:p>
        </p:txBody>
      </p:sp>
      <p:pic>
        <p:nvPicPr>
          <p:cNvPr id="5" name="Picture 4" descr="photo.jpg.png"/>
          <p:cNvPicPr>
            <a:picLocks noChangeAspect="1"/>
          </p:cNvPicPr>
          <p:nvPr/>
        </p:nvPicPr>
        <p:blipFill>
          <a:blip r:embed="rId3" cstate="print"/>
          <a:stretch>
            <a:fillRect/>
          </a:stretch>
        </p:blipFill>
        <p:spPr>
          <a:xfrm>
            <a:off x="381000" y="228599"/>
            <a:ext cx="1524000" cy="1528777"/>
          </a:xfrm>
          <a:prstGeom prst="rect">
            <a:avLst/>
          </a:prstGeom>
          <a:noFill/>
          <a:ln>
            <a:noFill/>
          </a:ln>
        </p:spPr>
      </p:pic>
    </p:spTree>
  </p:cSld>
  <p:clrMapOvr>
    <a:masterClrMapping/>
  </p:clrMapOvr>
  <p:transition advClick="0"/>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fgBook-4e">
  <a:themeElements>
    <a:clrScheme name="MfgBook-4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fgBook-4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MfgBook-4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fgBook-4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fgBook-4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fgBook-4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fgBook-4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fgBook-4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fgBook-4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2184</TotalTime>
  <Words>1092</Words>
  <Application>Microsoft Office PowerPoint</Application>
  <PresentationFormat>عرض على الشاشة (3:4)‏</PresentationFormat>
  <Paragraphs>91</Paragraphs>
  <Slides>16</Slides>
  <Notes>10</Notes>
  <HiddenSlides>0</HiddenSlides>
  <MMClips>0</MMClips>
  <ScaleCrop>false</ScaleCrop>
  <HeadingPairs>
    <vt:vector size="4" baseType="variant">
      <vt:variant>
        <vt:lpstr>نسق</vt:lpstr>
      </vt:variant>
      <vt:variant>
        <vt:i4>2</vt:i4>
      </vt:variant>
      <vt:variant>
        <vt:lpstr>عناوين الشرائح</vt:lpstr>
      </vt:variant>
      <vt:variant>
        <vt:i4>16</vt:i4>
      </vt:variant>
    </vt:vector>
  </HeadingPairs>
  <TitlesOfParts>
    <vt:vector size="18" baseType="lpstr">
      <vt:lpstr>MfgBook-4e</vt:lpstr>
      <vt:lpstr>Executive</vt:lpstr>
      <vt:lpstr>عرض تقديمي في PowerPoint</vt:lpstr>
      <vt:lpstr>Figure 0: Metal Cast parts</vt:lpstr>
      <vt:lpstr>  FUNDAMENTALS OF METAL CASTING</vt:lpstr>
      <vt:lpstr>Solidification Processes</vt:lpstr>
      <vt:lpstr>عرض تقديمي في PowerPoint</vt:lpstr>
      <vt:lpstr>Casting of Metals</vt:lpstr>
      <vt:lpstr>Capabilities and Advantages of Casting</vt:lpstr>
      <vt:lpstr>Disadvantages of Casting</vt:lpstr>
      <vt:lpstr>Directional Solidification</vt:lpstr>
      <vt:lpstr>Achieving Directional Solidification</vt:lpstr>
      <vt:lpstr>External Chills</vt:lpstr>
      <vt:lpstr>Riser Design</vt:lpstr>
      <vt:lpstr>Example 1</vt:lpstr>
      <vt:lpstr>   Example 2</vt:lpstr>
      <vt:lpstr>Example 3</vt:lpstr>
      <vt:lpstr>Example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METAL CASTING</dc:title>
  <dc:creator>Mikell P. Groover</dc:creator>
  <cp:lastModifiedBy>Windows User</cp:lastModifiedBy>
  <cp:revision>109</cp:revision>
  <dcterms:created xsi:type="dcterms:W3CDTF">2001-08-27T08:57:30Z</dcterms:created>
  <dcterms:modified xsi:type="dcterms:W3CDTF">2021-05-05T07:28:00Z</dcterms:modified>
</cp:coreProperties>
</file>